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Lst>
  <p:sldSz cy="5143500" cx="9144000"/>
  <p:notesSz cx="6858000" cy="9144000"/>
  <p:embeddedFontLst>
    <p:embeddedFont>
      <p:font typeface="Open Sans"/>
      <p:regular r:id="rId58"/>
      <p:bold r:id="rId59"/>
      <p:italic r:id="rId60"/>
      <p:boldItalic r:id="rId6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62" roundtripDataSignature="AMtx7mg0QYobuPT7RJRUYqsM1mDgcdODq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customschemas.google.com/relationships/presentationmetadata" Target="metadata"/><Relationship Id="rId61" Type="http://schemas.openxmlformats.org/officeDocument/2006/relationships/font" Target="fonts/OpenSans-bold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OpenSans-italic.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OpenSans-bold.fntdata"/><Relationship Id="rId14" Type="http://schemas.openxmlformats.org/officeDocument/2006/relationships/slide" Target="slides/slide9.xml"/><Relationship Id="rId58" Type="http://schemas.openxmlformats.org/officeDocument/2006/relationships/font" Target="fonts/OpenSans-regular.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301"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9" name="Google Shape;229;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1" name="Google Shape;251;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3" name="Google Shape;273;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4" name="Google Shape;284;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Google Shape;317;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8" name="Google Shape;328;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9" name="Google Shape;339;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1" name="Google Shape;361;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2" name="Google Shape;372;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3" name="Google Shape;383;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4" name="Google Shape;394;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5" name="Google Shape;405;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6" name="Google Shape;416;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p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7" name="Google Shape;427;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7" name="Google Shape;437;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p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8" name="Google Shape;448;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p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9" name="Google Shape;459;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0" name="Google Shape;470;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p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1" name="Google Shape;481;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p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2" name="Google Shape;492;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3" name="Google Shape;503;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p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4" name="Google Shape;514;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p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5" name="Google Shape;525;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p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6" name="Google Shape;536;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p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7" name="Google Shape;547;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p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8" name="Google Shape;558;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p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9" name="Google Shape;569;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p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0" name="Google Shape;580;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p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1" name="Google Shape;591;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p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2" name="Google Shape;602;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306b46cefb6_0_2:notes"/>
          <p:cNvSpPr/>
          <p:nvPr>
            <p:ph idx="2" type="sldImg"/>
          </p:nvPr>
        </p:nvSpPr>
        <p:spPr>
          <a:xfrm>
            <a:off x="380982"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3" name="Google Shape;613;g306b46cefb6_0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5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5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6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6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6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6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54"/>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5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5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5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9" name="Google Shape;19;p5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5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5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5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5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5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5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5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5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5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5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6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6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6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6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6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6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6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5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5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5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1.png"/><Relationship Id="rId6"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hyperlink" Target="https://tinyurl.com/openedrec" TargetMode="External"/><Relationship Id="rId5"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hyperlink" Target="https://tinyurl.com/openedrec" TargetMode="External"/><Relationship Id="rId5"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zenodo.org/doi/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hyperlink" Target="https://zenodo.org/doi/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6.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6.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6.png"/></Relationships>
</file>

<file path=ppt/slides/_rels/slide52.xml.rels><?xml version="1.0" encoding="UTF-8" standalone="yes"?><Relationships xmlns="http://schemas.openxmlformats.org/package/2006/relationships"><Relationship Id="rId11" Type="http://schemas.openxmlformats.org/officeDocument/2006/relationships/hyperlink" Target="https://sparceurope.org/what-we-do/open-education/europeannetwork-openeducation-librarians/" TargetMode="External"/><Relationship Id="rId10" Type="http://schemas.openxmlformats.org/officeDocument/2006/relationships/hyperlink" Target="https://sparceurope.org/" TargetMode="External"/><Relationship Id="rId13" Type="http://schemas.openxmlformats.org/officeDocument/2006/relationships/hyperlink" Target="https://creativecommons.org/licenses/by/4.0/" TargetMode="External"/><Relationship Id="rId12" Type="http://schemas.openxmlformats.org/officeDocument/2006/relationships/hyperlink" Target="https://sparceurope.org/what-we-do/open-education/europeannetwork-openeducation-librarians/" TargetMode="External"/><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3.png"/><Relationship Id="rId4" Type="http://schemas.openxmlformats.org/officeDocument/2006/relationships/image" Target="../media/image6.png"/><Relationship Id="rId9" Type="http://schemas.openxmlformats.org/officeDocument/2006/relationships/hyperlink" Target="https://sparceurope.org/" TargetMode="External"/><Relationship Id="rId15" Type="http://schemas.openxmlformats.org/officeDocument/2006/relationships/hyperlink" Target="https://creativecommons.org/licenses/by/4.0/" TargetMode="External"/><Relationship Id="rId14" Type="http://schemas.openxmlformats.org/officeDocument/2006/relationships/hyperlink" Target="https://creativecommons.org/licenses/by/4.0/" TargetMode="External"/><Relationship Id="rId16" Type="http://schemas.openxmlformats.org/officeDocument/2006/relationships/hyperlink" Target="https://creativecommons.org/licenses/by/4.0/" TargetMode="External"/><Relationship Id="rId5" Type="http://schemas.openxmlformats.org/officeDocument/2006/relationships/image" Target="../media/image1.png"/><Relationship Id="rId6" Type="http://schemas.openxmlformats.org/officeDocument/2006/relationships/image" Target="../media/image4.png"/><Relationship Id="rId7" Type="http://schemas.openxmlformats.org/officeDocument/2006/relationships/hyperlink" Target="https://doi.org/10.5281/zenodo.5568482" TargetMode="External"/><Relationship Id="rId8" Type="http://schemas.openxmlformats.org/officeDocument/2006/relationships/hyperlink" Target="https://doi.org/10.5281/zenodo.5568482"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hyperlink" Target="https://tinyurl.com/openedrec" TargetMode="External"/><Relationship Id="rId4" Type="http://schemas.openxmlformats.org/officeDocument/2006/relationships/image" Target="../media/image6.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txBox="1"/>
          <p:nvPr/>
        </p:nvSpPr>
        <p:spPr>
          <a:xfrm>
            <a:off x="4479788" y="439816"/>
            <a:ext cx="39639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004993"/>
                </a:solidFill>
                <a:latin typeface="Open Sans"/>
                <a:ea typeface="Open Sans"/>
                <a:cs typeface="Open Sans"/>
                <a:sym typeface="Open Sans"/>
              </a:rPr>
              <a:t>AN ENOEL  </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004993"/>
                </a:solidFill>
                <a:latin typeface="Open Sans"/>
                <a:ea typeface="Open Sans"/>
                <a:cs typeface="Open Sans"/>
                <a:sym typeface="Open Sans"/>
              </a:rPr>
              <a:t>TOOLKIT </a:t>
            </a:r>
            <a:endParaRPr b="1" i="0" sz="4600" u="none" cap="none" strike="noStrike">
              <a:solidFill>
                <a:srgbClr val="004993"/>
              </a:solidFill>
              <a:latin typeface="Open Sans"/>
              <a:ea typeface="Open Sans"/>
              <a:cs typeface="Open Sans"/>
              <a:sym typeface="Open Sans"/>
            </a:endParaRPr>
          </a:p>
        </p:txBody>
      </p:sp>
      <p:sp>
        <p:nvSpPr>
          <p:cNvPr id="55" name="Google Shape;55;p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57" name="Google Shape;57;p1"/>
          <p:cNvSpPr txBox="1"/>
          <p:nvPr/>
        </p:nvSpPr>
        <p:spPr>
          <a:xfrm>
            <a:off x="2020410" y="70939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n"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58" name="Google Shape;58;p1"/>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59" name="Google Shape;59;p1"/>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sp>
        <p:nvSpPr>
          <p:cNvPr id="60" name="Google Shape;60;p1"/>
          <p:cNvSpPr txBox="1"/>
          <p:nvPr/>
        </p:nvSpPr>
        <p:spPr>
          <a:xfrm>
            <a:off x="387480" y="3143498"/>
            <a:ext cx="8386200" cy="985200"/>
          </a:xfrm>
          <a:prstGeom prst="rect">
            <a:avLst/>
          </a:prstGeom>
          <a:noFill/>
          <a:ln>
            <a:noFill/>
          </a:ln>
        </p:spPr>
        <p:txBody>
          <a:bodyPr anchorCtr="0" anchor="t" bIns="91525" lIns="91525" spcFirstLastPara="1" rIns="91525" wrap="square" tIns="91525">
            <a:spAutoFit/>
          </a:bodyPr>
          <a:lstStyle/>
          <a:p>
            <a:pPr indent="0" lvl="0" marL="0" rtl="0" algn="ctr">
              <a:spcBef>
                <a:spcPts val="0"/>
              </a:spcBef>
              <a:spcAft>
                <a:spcPts val="0"/>
              </a:spcAft>
              <a:buClr>
                <a:schemeClr val="dk1"/>
              </a:buClr>
              <a:buSzPts val="1100"/>
              <a:buFont typeface="Arial"/>
              <a:buNone/>
            </a:pPr>
            <a:r>
              <a:rPr b="1" lang="en" sz="2600">
                <a:solidFill>
                  <a:srgbClr val="004993"/>
                </a:solidFill>
                <a:latin typeface="Open Sans"/>
                <a:ea typeface="Open Sans"/>
                <a:cs typeface="Open Sans"/>
                <a:sym typeface="Open Sans"/>
              </a:rPr>
              <a:t>Bruk malene våre til å fremme </a:t>
            </a:r>
            <a:endParaRPr b="1" sz="2600">
              <a:solidFill>
                <a:srgbClr val="004993"/>
              </a:solidFill>
              <a:latin typeface="Open Sans"/>
              <a:ea typeface="Open Sans"/>
              <a:cs typeface="Open Sans"/>
              <a:sym typeface="Open Sans"/>
            </a:endParaRPr>
          </a:p>
          <a:p>
            <a:pPr indent="0" lvl="0" marL="0" rtl="0" algn="ctr">
              <a:spcBef>
                <a:spcPts val="0"/>
              </a:spcBef>
              <a:spcAft>
                <a:spcPts val="0"/>
              </a:spcAft>
              <a:buClr>
                <a:schemeClr val="dk1"/>
              </a:buClr>
              <a:buSzPts val="1100"/>
              <a:buFont typeface="Arial"/>
              <a:buNone/>
            </a:pPr>
            <a:r>
              <a:rPr b="1" lang="en" sz="2600">
                <a:solidFill>
                  <a:srgbClr val="004993"/>
                </a:solidFill>
                <a:latin typeface="Open Sans"/>
                <a:ea typeface="Open Sans"/>
                <a:cs typeface="Open Sans"/>
                <a:sym typeface="Open Sans"/>
              </a:rPr>
              <a:t>åpen utdanning</a:t>
            </a:r>
            <a:endParaRPr b="1" sz="2600">
              <a:solidFill>
                <a:srgbClr val="004993"/>
              </a:solidFill>
              <a:latin typeface="Open Sans"/>
              <a:ea typeface="Open Sans"/>
              <a:cs typeface="Open Sans"/>
              <a:sym typeface="Open Sans"/>
            </a:endParaRPr>
          </a:p>
        </p:txBody>
      </p:sp>
      <p:pic>
        <p:nvPicPr>
          <p:cNvPr id="61" name="Google Shape;61;p1"/>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62" name="Google Shape;62;p1"/>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0" name="Shape 150"/>
        <p:cNvGrpSpPr/>
        <p:nvPr/>
      </p:nvGrpSpPr>
      <p:grpSpPr>
        <a:xfrm>
          <a:off x="0" y="0"/>
          <a:ext cx="0" cy="0"/>
          <a:chOff x="0" y="0"/>
          <a:chExt cx="0" cy="0"/>
        </a:xfrm>
      </p:grpSpPr>
      <p:sp>
        <p:nvSpPr>
          <p:cNvPr id="151" name="Google Shape;151;p10"/>
          <p:cNvSpPr txBox="1"/>
          <p:nvPr/>
        </p:nvSpPr>
        <p:spPr>
          <a:xfrm>
            <a:off x="2513350" y="290150"/>
            <a:ext cx="59178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lang="en" sz="3200">
                <a:solidFill>
                  <a:srgbClr val="004993"/>
                </a:solidFill>
                <a:latin typeface="Open Sans"/>
                <a:ea typeface="Open Sans"/>
                <a:cs typeface="Open Sans"/>
                <a:sym typeface="Open Sans"/>
              </a:rPr>
              <a:t>Åpne utdanningsressurser (OER) skal være:</a:t>
            </a:r>
            <a:endParaRPr b="1" i="0" sz="3200" u="none" cap="none" strike="noStrike">
              <a:solidFill>
                <a:srgbClr val="004993"/>
              </a:solidFill>
              <a:latin typeface="Open Sans"/>
              <a:ea typeface="Open Sans"/>
              <a:cs typeface="Open Sans"/>
              <a:sym typeface="Open Sans"/>
            </a:endParaRPr>
          </a:p>
        </p:txBody>
      </p:sp>
      <p:sp>
        <p:nvSpPr>
          <p:cNvPr id="152" name="Google Shape;152;p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10"/>
          <p:cNvSpPr txBox="1"/>
          <p:nvPr/>
        </p:nvSpPr>
        <p:spPr>
          <a:xfrm>
            <a:off x="2513350" y="1629725"/>
            <a:ext cx="5527800" cy="1690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lang="en" sz="1800">
                <a:solidFill>
                  <a:srgbClr val="004993"/>
                </a:solidFill>
                <a:latin typeface="Open Sans"/>
                <a:ea typeface="Open Sans"/>
                <a:cs typeface="Open Sans"/>
                <a:sym typeface="Open Sans"/>
              </a:rPr>
              <a:t>"tilgjengelige når som helst og hvor som helst for alle, inkludert personer med nedsatt funksjonsevne og personer som kommer fra marginaliserte eller vanskeligstilte grupper."</a:t>
            </a:r>
            <a:endParaRPr b="0" i="0" sz="2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0000"/>
              </a:solidFill>
              <a:latin typeface="Arial"/>
              <a:ea typeface="Arial"/>
              <a:cs typeface="Arial"/>
              <a:sym typeface="Arial"/>
            </a:endParaRPr>
          </a:p>
        </p:txBody>
      </p:sp>
      <p:pic>
        <p:nvPicPr>
          <p:cNvPr id="154" name="Google Shape;154;p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55" name="Google Shape;155;p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56" name="Google Shape;156;p10"/>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57" name="Google Shape;157;p10"/>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58" name="Google Shape;158;p10"/>
          <p:cNvSpPr txBox="1"/>
          <p:nvPr/>
        </p:nvSpPr>
        <p:spPr>
          <a:xfrm>
            <a:off x="2507700" y="3515250"/>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 sz="1500" u="sng" cap="none" strike="noStrike">
                <a:solidFill>
                  <a:schemeClr val="hlink"/>
                </a:solidFill>
                <a:latin typeface="Open Sans"/>
                <a:ea typeface="Open Sans"/>
                <a:cs typeface="Open Sans"/>
                <a:sym typeface="Open Sans"/>
                <a:hlinkClick r:id="rId5"/>
              </a:rPr>
              <a:t>https://tinyurl.com/openedrec</a:t>
            </a:r>
            <a:r>
              <a:rPr b="0" i="0" lang="en"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2" name="Shape 162"/>
        <p:cNvGrpSpPr/>
        <p:nvPr/>
      </p:nvGrpSpPr>
      <p:grpSpPr>
        <a:xfrm>
          <a:off x="0" y="0"/>
          <a:ext cx="0" cy="0"/>
          <a:chOff x="0" y="0"/>
          <a:chExt cx="0" cy="0"/>
        </a:xfrm>
      </p:grpSpPr>
      <p:sp>
        <p:nvSpPr>
          <p:cNvPr id="163" name="Google Shape;163;p11"/>
          <p:cNvSpPr txBox="1"/>
          <p:nvPr/>
        </p:nvSpPr>
        <p:spPr>
          <a:xfrm>
            <a:off x="2507700" y="272325"/>
            <a:ext cx="59742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lang="en" sz="3200">
                <a:solidFill>
                  <a:srgbClr val="004993"/>
                </a:solidFill>
                <a:latin typeface="Open Sans"/>
                <a:ea typeface="Open Sans"/>
                <a:cs typeface="Open Sans"/>
                <a:sym typeface="Open Sans"/>
              </a:rPr>
              <a:t>Åpne utdanningsressurser (OER) kan:</a:t>
            </a:r>
            <a:endParaRPr b="1" i="0" sz="3200" u="none" cap="none" strike="noStrike">
              <a:solidFill>
                <a:srgbClr val="004993"/>
              </a:solidFill>
              <a:latin typeface="Open Sans"/>
              <a:ea typeface="Open Sans"/>
              <a:cs typeface="Open Sans"/>
              <a:sym typeface="Open Sans"/>
            </a:endParaRPr>
          </a:p>
        </p:txBody>
      </p:sp>
      <p:sp>
        <p:nvSpPr>
          <p:cNvPr id="164" name="Google Shape;164;p1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11"/>
          <p:cNvSpPr txBox="1"/>
          <p:nvPr/>
        </p:nvSpPr>
        <p:spPr>
          <a:xfrm>
            <a:off x="2507700" y="1805250"/>
            <a:ext cx="4797300" cy="1533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lang="en" sz="1600">
                <a:solidFill>
                  <a:srgbClr val="004993"/>
                </a:solidFill>
                <a:latin typeface="Open Sans"/>
                <a:ea typeface="Open Sans"/>
                <a:cs typeface="Open Sans"/>
                <a:sym typeface="Open Sans"/>
              </a:rPr>
              <a:t>"bidra til å møte behovene til den enkelte elev, effektivt fremme likestilling og stimulere til innovative pedagogiske, didaktiske og metodiske tilnærminger."</a:t>
            </a:r>
            <a:endParaRPr b="0" i="0" sz="2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6" name="Google Shape;166;p1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67" name="Google Shape;167;p1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68" name="Google Shape;168;p11"/>
          <p:cNvSpPr txBox="1"/>
          <p:nvPr/>
        </p:nvSpPr>
        <p:spPr>
          <a:xfrm>
            <a:off x="2507700" y="3515250"/>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 sz="1500" u="sng" cap="none" strike="noStrike">
                <a:solidFill>
                  <a:schemeClr val="hlink"/>
                </a:solidFill>
                <a:latin typeface="Open Sans"/>
                <a:ea typeface="Open Sans"/>
                <a:cs typeface="Open Sans"/>
                <a:sym typeface="Open Sans"/>
                <a:hlinkClick r:id="rId4"/>
              </a:rPr>
              <a:t>https://tinyurl.com/openedrec</a:t>
            </a:r>
            <a:r>
              <a:rPr b="0" i="0" lang="en"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pic>
        <p:nvPicPr>
          <p:cNvPr id="169" name="Google Shape;169;p11"/>
          <p:cNvPicPr preferRelativeResize="0"/>
          <p:nvPr/>
        </p:nvPicPr>
        <p:blipFill rotWithShape="1">
          <a:blip r:embed="rId5">
            <a:alphaModFix/>
          </a:blip>
          <a:srcRect b="0" l="0" r="0" t="0"/>
          <a:stretch/>
        </p:blipFill>
        <p:spPr>
          <a:xfrm>
            <a:off x="192058" y="207375"/>
            <a:ext cx="1711881" cy="1299601"/>
          </a:xfrm>
          <a:prstGeom prst="rect">
            <a:avLst/>
          </a:prstGeom>
          <a:noFill/>
          <a:ln>
            <a:noFill/>
          </a:ln>
        </p:spPr>
      </p:pic>
      <p:sp>
        <p:nvSpPr>
          <p:cNvPr id="170" name="Google Shape;170;p11"/>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4" name="Shape 174"/>
        <p:cNvGrpSpPr/>
        <p:nvPr/>
      </p:nvGrpSpPr>
      <p:grpSpPr>
        <a:xfrm>
          <a:off x="0" y="0"/>
          <a:ext cx="0" cy="0"/>
          <a:chOff x="0" y="0"/>
          <a:chExt cx="0" cy="0"/>
        </a:xfrm>
      </p:grpSpPr>
      <p:sp>
        <p:nvSpPr>
          <p:cNvPr id="175" name="Google Shape;175;p12"/>
          <p:cNvSpPr txBox="1"/>
          <p:nvPr/>
        </p:nvSpPr>
        <p:spPr>
          <a:xfrm>
            <a:off x="2519000" y="207375"/>
            <a:ext cx="5968800" cy="1529400"/>
          </a:xfrm>
          <a:prstGeom prst="rect">
            <a:avLst/>
          </a:prstGeom>
          <a:noFill/>
          <a:ln>
            <a:noFill/>
          </a:ln>
        </p:spPr>
        <p:txBody>
          <a:bodyPr anchorCtr="0" anchor="t" bIns="91425" lIns="91425" spcFirstLastPara="1" rIns="91425" wrap="square" tIns="91425">
            <a:spAutoFit/>
          </a:bodyPr>
          <a:lstStyle/>
          <a:p>
            <a:pPr indent="0" lvl="0" marL="0" marR="0" rtl="0" algn="l">
              <a:lnSpc>
                <a:spcPct val="91000"/>
              </a:lnSpc>
              <a:spcBef>
                <a:spcPts val="3800"/>
              </a:spcBef>
              <a:spcAft>
                <a:spcPts val="3800"/>
              </a:spcAft>
              <a:buClr>
                <a:srgbClr val="000000"/>
              </a:buClr>
              <a:buSzPts val="2400"/>
              <a:buFont typeface="Arial"/>
              <a:buNone/>
            </a:pPr>
            <a:r>
              <a:rPr b="1" lang="en" sz="2400">
                <a:solidFill>
                  <a:srgbClr val="004993"/>
                </a:solidFill>
                <a:latin typeface="Open Sans"/>
                <a:ea typeface="Open Sans"/>
                <a:cs typeface="Open Sans"/>
                <a:sym typeface="Open Sans"/>
              </a:rPr>
              <a:t>Åpen utdanning </a:t>
            </a:r>
            <a:r>
              <a:rPr b="1" lang="en" sz="2400">
                <a:solidFill>
                  <a:srgbClr val="45BEDF"/>
                </a:solidFill>
                <a:latin typeface="Open Sans"/>
                <a:ea typeface="Open Sans"/>
                <a:cs typeface="Open Sans"/>
                <a:sym typeface="Open Sans"/>
              </a:rPr>
              <a:t>= </a:t>
            </a:r>
            <a:r>
              <a:rPr b="1" lang="en" sz="2400">
                <a:solidFill>
                  <a:srgbClr val="004993"/>
                </a:solidFill>
                <a:latin typeface="Open Sans"/>
                <a:ea typeface="Open Sans"/>
                <a:cs typeface="Open Sans"/>
                <a:sym typeface="Open Sans"/>
              </a:rPr>
              <a:t>OER </a:t>
            </a:r>
            <a:r>
              <a:rPr b="1" lang="en" sz="2400">
                <a:solidFill>
                  <a:srgbClr val="45BEDF"/>
                </a:solidFill>
                <a:latin typeface="Open Sans"/>
                <a:ea typeface="Open Sans"/>
                <a:cs typeface="Open Sans"/>
                <a:sym typeface="Open Sans"/>
              </a:rPr>
              <a:t>+</a:t>
            </a:r>
            <a:r>
              <a:rPr b="1" lang="en" sz="2400">
                <a:solidFill>
                  <a:srgbClr val="004993"/>
                </a:solidFill>
                <a:latin typeface="Open Sans"/>
                <a:ea typeface="Open Sans"/>
                <a:cs typeface="Open Sans"/>
                <a:sym typeface="Open Sans"/>
              </a:rPr>
              <a:t> egnede pedagogiske metoder </a:t>
            </a:r>
            <a:r>
              <a:rPr b="1" lang="en" sz="2400">
                <a:solidFill>
                  <a:srgbClr val="45BEDF"/>
                </a:solidFill>
                <a:latin typeface="Open Sans"/>
                <a:ea typeface="Open Sans"/>
                <a:cs typeface="Open Sans"/>
                <a:sym typeface="Open Sans"/>
              </a:rPr>
              <a:t>+</a:t>
            </a:r>
            <a:r>
              <a:rPr b="1" lang="en" sz="2400">
                <a:solidFill>
                  <a:srgbClr val="004993"/>
                </a:solidFill>
                <a:latin typeface="Open Sans"/>
                <a:ea typeface="Open Sans"/>
                <a:cs typeface="Open Sans"/>
                <a:sym typeface="Open Sans"/>
              </a:rPr>
              <a:t> godt utformede læringsmål </a:t>
            </a:r>
            <a:r>
              <a:rPr b="1" lang="en" sz="2400">
                <a:solidFill>
                  <a:srgbClr val="45BEDF"/>
                </a:solidFill>
                <a:latin typeface="Open Sans"/>
                <a:ea typeface="Open Sans"/>
                <a:cs typeface="Open Sans"/>
                <a:sym typeface="Open Sans"/>
              </a:rPr>
              <a:t>+</a:t>
            </a:r>
            <a:r>
              <a:rPr b="1" lang="en" sz="2400">
                <a:solidFill>
                  <a:srgbClr val="004993"/>
                </a:solidFill>
                <a:latin typeface="Open Sans"/>
                <a:ea typeface="Open Sans"/>
                <a:cs typeface="Open Sans"/>
                <a:sym typeface="Open Sans"/>
              </a:rPr>
              <a:t> mangfold av læringsaktiviteter </a:t>
            </a:r>
            <a:r>
              <a:rPr b="1" lang="en" sz="2400">
                <a:solidFill>
                  <a:srgbClr val="45BEDF"/>
                </a:solidFill>
                <a:latin typeface="Open Sans"/>
                <a:ea typeface="Open Sans"/>
                <a:cs typeface="Open Sans"/>
                <a:sym typeface="Open Sans"/>
              </a:rPr>
              <a:t>=</a:t>
            </a:r>
            <a:endParaRPr b="1" i="0" sz="2400" u="none" cap="none" strike="noStrike">
              <a:solidFill>
                <a:srgbClr val="45BEDF"/>
              </a:solidFill>
              <a:latin typeface="Open Sans"/>
              <a:ea typeface="Open Sans"/>
              <a:cs typeface="Open Sans"/>
              <a:sym typeface="Open Sans"/>
            </a:endParaRPr>
          </a:p>
        </p:txBody>
      </p:sp>
      <p:sp>
        <p:nvSpPr>
          <p:cNvPr id="176" name="Google Shape;176;p1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12"/>
          <p:cNvSpPr txBox="1"/>
          <p:nvPr/>
        </p:nvSpPr>
        <p:spPr>
          <a:xfrm>
            <a:off x="2519000" y="1878450"/>
            <a:ext cx="5308500" cy="1935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700"/>
              <a:buFont typeface="Arial"/>
              <a:buNone/>
            </a:pPr>
            <a:r>
              <a:rPr lang="en" sz="1700">
                <a:solidFill>
                  <a:srgbClr val="004993"/>
                </a:solidFill>
                <a:latin typeface="Open Sans"/>
                <a:ea typeface="Open Sans"/>
                <a:cs typeface="Open Sans"/>
                <a:sym typeface="Open Sans"/>
              </a:rPr>
              <a:t>"et bredere spekter av innovative pedagogiske alternativer for å engasjere både lærere og elever som aktive deltakere i utdanningsprosesser, samt som skapere av innhold i mangfoldige og inkluderende kunnskapssamfunn."</a:t>
            </a:r>
            <a:endParaRPr b="0" i="0" sz="3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pic>
        <p:nvPicPr>
          <p:cNvPr id="178" name="Google Shape;178;p1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79" name="Google Shape;179;p1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80" name="Google Shape;180;p12"/>
          <p:cNvSpPr txBox="1"/>
          <p:nvPr/>
        </p:nvSpPr>
        <p:spPr>
          <a:xfrm>
            <a:off x="2519000" y="3814050"/>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 sz="1500" u="sng" cap="none" strike="noStrike">
                <a:solidFill>
                  <a:schemeClr val="hlink"/>
                </a:solidFill>
                <a:latin typeface="Open Sans"/>
                <a:ea typeface="Open Sans"/>
                <a:cs typeface="Open Sans"/>
                <a:sym typeface="Open Sans"/>
                <a:hlinkClick r:id="rId4"/>
              </a:rPr>
              <a:t>https://tinyurl.com/openedrec</a:t>
            </a:r>
            <a:r>
              <a:rPr b="0" i="0" lang="en"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pic>
        <p:nvPicPr>
          <p:cNvPr id="181" name="Google Shape;181;p12"/>
          <p:cNvPicPr preferRelativeResize="0"/>
          <p:nvPr/>
        </p:nvPicPr>
        <p:blipFill rotWithShape="1">
          <a:blip r:embed="rId5">
            <a:alphaModFix/>
          </a:blip>
          <a:srcRect b="0" l="0" r="0" t="0"/>
          <a:stretch/>
        </p:blipFill>
        <p:spPr>
          <a:xfrm>
            <a:off x="192058" y="207375"/>
            <a:ext cx="1711881" cy="1299601"/>
          </a:xfrm>
          <a:prstGeom prst="rect">
            <a:avLst/>
          </a:prstGeom>
          <a:noFill/>
          <a:ln>
            <a:noFill/>
          </a:ln>
        </p:spPr>
      </p:pic>
      <p:sp>
        <p:nvSpPr>
          <p:cNvPr id="182" name="Google Shape;182;p12"/>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6" name="Shape 186"/>
        <p:cNvGrpSpPr/>
        <p:nvPr/>
      </p:nvGrpSpPr>
      <p:grpSpPr>
        <a:xfrm>
          <a:off x="0" y="0"/>
          <a:ext cx="0" cy="0"/>
          <a:chOff x="0" y="0"/>
          <a:chExt cx="0" cy="0"/>
        </a:xfrm>
      </p:grpSpPr>
      <p:sp>
        <p:nvSpPr>
          <p:cNvPr id="187" name="Google Shape;187;p1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1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3"/>
          <p:cNvSpPr txBox="1"/>
          <p:nvPr/>
        </p:nvSpPr>
        <p:spPr>
          <a:xfrm>
            <a:off x="3243450" y="166775"/>
            <a:ext cx="5445000" cy="4145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Sikre varig tilgang: </a:t>
            </a:r>
            <a:r>
              <a:rPr lang="en">
                <a:solidFill>
                  <a:srgbClr val="004993"/>
                </a:solidFill>
                <a:latin typeface="Open Sans"/>
                <a:ea typeface="Open Sans"/>
                <a:cs typeface="Open Sans"/>
                <a:sym typeface="Open Sans"/>
              </a:rPr>
              <a:t>Studentene skal ha tilgang til ressursene også etter at de har fullført kurset.</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Støtte inkludering: </a:t>
            </a:r>
            <a:r>
              <a:rPr lang="en">
                <a:solidFill>
                  <a:srgbClr val="004993"/>
                </a:solidFill>
                <a:latin typeface="Open Sans"/>
                <a:ea typeface="Open Sans"/>
                <a:cs typeface="Open Sans"/>
                <a:sym typeface="Open Sans"/>
              </a:rPr>
              <a:t>OER kan tilpasses for å gjenspeile studentenes profil og situasjon, samt ivareta inkluderingsbehov på ulike nivåer.</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Fremme diversifisering av læring: </a:t>
            </a:r>
            <a:r>
              <a:rPr lang="en">
                <a:solidFill>
                  <a:srgbClr val="004993"/>
                </a:solidFill>
                <a:latin typeface="Open Sans"/>
                <a:ea typeface="Open Sans"/>
                <a:cs typeface="Open Sans"/>
                <a:sym typeface="Open Sans"/>
              </a:rPr>
              <a:t>OER er tilgjengelig fra alle steder og til enhver tid, gjentatte ganger (ikke undervurder verdien av repetisjon!), og fra en rekke ulike enheter og formater. OER støtter også ikke-formelle og mindre formelle læringsmiljøer.</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Fremme livslang læring: </a:t>
            </a:r>
            <a:r>
              <a:rPr lang="en">
                <a:solidFill>
                  <a:srgbClr val="004993"/>
                </a:solidFill>
                <a:latin typeface="Open Sans"/>
                <a:ea typeface="Open Sans"/>
                <a:cs typeface="Open Sans"/>
                <a:sym typeface="Open Sans"/>
              </a:rPr>
              <a:t>OER er tilgjengelig for alle, uansett alder, når man ønsker å lære noe eller gå tilbake til noe for å friske opp minnet.</a:t>
            </a:r>
            <a:endParaRPr>
              <a:solidFill>
                <a:srgbClr val="004993"/>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en">
                <a:solidFill>
                  <a:srgbClr val="004993"/>
                </a:solidFill>
                <a:latin typeface="Open Sans"/>
                <a:ea typeface="Open Sans"/>
                <a:cs typeface="Open Sans"/>
                <a:sym typeface="Open Sans"/>
              </a:rPr>
              <a:t>Spar kostnader: </a:t>
            </a:r>
            <a:r>
              <a:rPr lang="en">
                <a:solidFill>
                  <a:srgbClr val="004993"/>
                </a:solidFill>
                <a:latin typeface="Open Sans"/>
                <a:ea typeface="Open Sans"/>
                <a:cs typeface="Open Sans"/>
                <a:sym typeface="Open Sans"/>
              </a:rPr>
              <a:t>Høye prislapper kan føre til at studentene bruker eldre versjoner av visse publikasjoner; med OER er dette ikke noe problem.</a:t>
            </a:r>
            <a:endParaRPr b="0" i="0" sz="1600" u="none" cap="none" strike="noStrike">
              <a:solidFill>
                <a:srgbClr val="000000"/>
              </a:solidFill>
              <a:latin typeface="Arial"/>
              <a:ea typeface="Arial"/>
              <a:cs typeface="Arial"/>
              <a:sym typeface="Arial"/>
            </a:endParaRPr>
          </a:p>
        </p:txBody>
      </p:sp>
      <p:sp>
        <p:nvSpPr>
          <p:cNvPr id="190" name="Google Shape;190;p1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13"/>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FFDE59"/>
                </a:solidFill>
                <a:latin typeface="Open Sans"/>
                <a:ea typeface="Open Sans"/>
                <a:cs typeface="Open Sans"/>
                <a:sym typeface="Open Sans"/>
              </a:rPr>
              <a:t>studenter </a:t>
            </a:r>
            <a:endParaRPr b="1" i="0" sz="2700" u="none" cap="none" strike="noStrike">
              <a:solidFill>
                <a:srgbClr val="FFDE59"/>
              </a:solidFill>
              <a:latin typeface="Open Sans"/>
              <a:ea typeface="Open Sans"/>
              <a:cs typeface="Open Sans"/>
              <a:sym typeface="Open Sans"/>
            </a:endParaRPr>
          </a:p>
        </p:txBody>
      </p:sp>
      <p:cxnSp>
        <p:nvCxnSpPr>
          <p:cNvPr id="192" name="Google Shape;192;p1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93" name="Google Shape;193;p1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7" name="Shape 197"/>
        <p:cNvGrpSpPr/>
        <p:nvPr/>
      </p:nvGrpSpPr>
      <p:grpSpPr>
        <a:xfrm>
          <a:off x="0" y="0"/>
          <a:ext cx="0" cy="0"/>
          <a:chOff x="0" y="0"/>
          <a:chExt cx="0" cy="0"/>
        </a:xfrm>
      </p:grpSpPr>
      <p:sp>
        <p:nvSpPr>
          <p:cNvPr id="198" name="Google Shape;198;p1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1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14"/>
          <p:cNvSpPr txBox="1"/>
          <p:nvPr/>
        </p:nvSpPr>
        <p:spPr>
          <a:xfrm>
            <a:off x="3214225" y="1313200"/>
            <a:ext cx="5439300" cy="1754700"/>
          </a:xfrm>
          <a:prstGeom prst="rect">
            <a:avLst/>
          </a:prstGeom>
          <a:noFill/>
          <a:ln cap="flat" cmpd="sng" w="9525">
            <a:solidFill>
              <a:srgbClr val="FFDE59"/>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Sikre varig tilgang: </a:t>
            </a:r>
            <a:r>
              <a:rPr lang="en" sz="2400">
                <a:solidFill>
                  <a:srgbClr val="004993"/>
                </a:solidFill>
                <a:latin typeface="Open Sans"/>
                <a:ea typeface="Open Sans"/>
                <a:cs typeface="Open Sans"/>
                <a:sym typeface="Open Sans"/>
              </a:rPr>
              <a:t>Studentene skal ha tilgang til ressursene også etter at de har fullført kurset. </a:t>
            </a:r>
            <a:endParaRPr b="0" i="0" sz="1600" u="none" cap="none" strike="noStrike">
              <a:solidFill>
                <a:srgbClr val="000000"/>
              </a:solidFill>
              <a:latin typeface="Arial"/>
              <a:ea typeface="Arial"/>
              <a:cs typeface="Arial"/>
              <a:sym typeface="Arial"/>
            </a:endParaRPr>
          </a:p>
        </p:txBody>
      </p:sp>
      <p:cxnSp>
        <p:nvCxnSpPr>
          <p:cNvPr id="201" name="Google Shape;201;p1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02" name="Google Shape;202;p1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03" name="Google Shape;203;p1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14"/>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FFDE59"/>
                </a:solidFill>
                <a:latin typeface="Open Sans"/>
                <a:ea typeface="Open Sans"/>
                <a:cs typeface="Open Sans"/>
                <a:sym typeface="Open Sans"/>
              </a:rPr>
              <a:t>studenter </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8" name="Shape 208"/>
        <p:cNvGrpSpPr/>
        <p:nvPr/>
      </p:nvGrpSpPr>
      <p:grpSpPr>
        <a:xfrm>
          <a:off x="0" y="0"/>
          <a:ext cx="0" cy="0"/>
          <a:chOff x="0" y="0"/>
          <a:chExt cx="0" cy="0"/>
        </a:xfrm>
      </p:grpSpPr>
      <p:sp>
        <p:nvSpPr>
          <p:cNvPr id="209" name="Google Shape;209;p1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1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15"/>
          <p:cNvSpPr txBox="1"/>
          <p:nvPr/>
        </p:nvSpPr>
        <p:spPr>
          <a:xfrm>
            <a:off x="3202900" y="1149275"/>
            <a:ext cx="54507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Støtte inkludering: </a:t>
            </a:r>
            <a:r>
              <a:rPr b="0" i="0" lang="en" sz="3000" u="none" cap="none" strike="noStrike">
                <a:solidFill>
                  <a:srgbClr val="004993"/>
                </a:solidFill>
                <a:latin typeface="Open Sans"/>
                <a:ea typeface="Open Sans"/>
                <a:cs typeface="Open Sans"/>
                <a:sym typeface="Open Sans"/>
              </a:rPr>
              <a:t> </a:t>
            </a:r>
            <a:br>
              <a:rPr b="0" i="0" lang="en" sz="33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kan tilpasses for å gjenspeile studentenes profil og situasjon, samt ivareta inkluderingsbehov på ulike nivåer.</a:t>
            </a:r>
            <a:endParaRPr b="0" i="0" sz="1600" u="none" cap="none" strike="noStrike">
              <a:solidFill>
                <a:srgbClr val="000000"/>
              </a:solidFill>
              <a:latin typeface="Arial"/>
              <a:ea typeface="Arial"/>
              <a:cs typeface="Arial"/>
              <a:sym typeface="Arial"/>
            </a:endParaRPr>
          </a:p>
        </p:txBody>
      </p:sp>
      <p:cxnSp>
        <p:nvCxnSpPr>
          <p:cNvPr id="212" name="Google Shape;212;p1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13" name="Google Shape;213;p1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14" name="Google Shape;214;p1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15"/>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FFDE59"/>
                </a:solidFill>
                <a:latin typeface="Open Sans"/>
                <a:ea typeface="Open Sans"/>
                <a:cs typeface="Open Sans"/>
                <a:sym typeface="Open Sans"/>
              </a:rPr>
              <a:t>studenter </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9" name="Shape 219"/>
        <p:cNvGrpSpPr/>
        <p:nvPr/>
      </p:nvGrpSpPr>
      <p:grpSpPr>
        <a:xfrm>
          <a:off x="0" y="0"/>
          <a:ext cx="0" cy="0"/>
          <a:chOff x="0" y="0"/>
          <a:chExt cx="0" cy="0"/>
        </a:xfrm>
      </p:grpSpPr>
      <p:sp>
        <p:nvSpPr>
          <p:cNvPr id="220" name="Google Shape;220;p16"/>
          <p:cNvSpPr txBox="1"/>
          <p:nvPr/>
        </p:nvSpPr>
        <p:spPr>
          <a:xfrm>
            <a:off x="3208575" y="415625"/>
            <a:ext cx="5445000" cy="369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Fremme diversifisering av læring: </a:t>
            </a:r>
            <a:br>
              <a:rPr b="0" i="0" lang="en" sz="30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er tilgjengelig fra alle steder og til enhver tid, gjentatte ganger (ikke undervurder verdien av repetisjon!), og fra en rekke ulike enheter og formater. OER støtter også ikke-formelle og mindre formelle læringsmiljøer.</a:t>
            </a:r>
            <a:endParaRPr b="0" i="0" sz="1600" u="none" cap="none" strike="noStrike">
              <a:solidFill>
                <a:srgbClr val="000000"/>
              </a:solidFill>
              <a:latin typeface="Arial"/>
              <a:ea typeface="Arial"/>
              <a:cs typeface="Arial"/>
              <a:sym typeface="Arial"/>
            </a:endParaRPr>
          </a:p>
        </p:txBody>
      </p:sp>
      <p:sp>
        <p:nvSpPr>
          <p:cNvPr id="221" name="Google Shape;221;p1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1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3" name="Google Shape;223;p1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24" name="Google Shape;224;p1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25" name="Google Shape;225;p1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16"/>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FFDE59"/>
                </a:solidFill>
                <a:latin typeface="Open Sans"/>
                <a:ea typeface="Open Sans"/>
                <a:cs typeface="Open Sans"/>
                <a:sym typeface="Open Sans"/>
              </a:rPr>
              <a:t>studenter </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0" name="Shape 230"/>
        <p:cNvGrpSpPr/>
        <p:nvPr/>
      </p:nvGrpSpPr>
      <p:grpSpPr>
        <a:xfrm>
          <a:off x="0" y="0"/>
          <a:ext cx="0" cy="0"/>
          <a:chOff x="0" y="0"/>
          <a:chExt cx="0" cy="0"/>
        </a:xfrm>
      </p:grpSpPr>
      <p:sp>
        <p:nvSpPr>
          <p:cNvPr id="231" name="Google Shape;231;p1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17"/>
          <p:cNvSpPr txBox="1"/>
          <p:nvPr/>
        </p:nvSpPr>
        <p:spPr>
          <a:xfrm>
            <a:off x="3208575" y="1137975"/>
            <a:ext cx="5445000" cy="2886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Fremme livslang læring: </a:t>
            </a:r>
            <a:r>
              <a:rPr b="0" i="0" lang="en" sz="3000" u="none" cap="none" strike="noStrike">
                <a:solidFill>
                  <a:srgbClr val="004993"/>
                </a:solidFill>
                <a:latin typeface="Open Sans"/>
                <a:ea typeface="Open Sans"/>
                <a:cs typeface="Open Sans"/>
                <a:sym typeface="Open Sans"/>
              </a:rPr>
              <a:t> </a:t>
            </a:r>
            <a:br>
              <a:rPr b="0" i="0" lang="en" sz="33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er tilgjengelig for alle, uansett alder, når man ønsker å lære noe eller gå tilbake til noe for å friske opp minnet.</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34" name="Google Shape;234;p1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35" name="Google Shape;235;p1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36" name="Google Shape;236;p1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17"/>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FFDE59"/>
                </a:solidFill>
                <a:latin typeface="Open Sans"/>
                <a:ea typeface="Open Sans"/>
                <a:cs typeface="Open Sans"/>
                <a:sym typeface="Open Sans"/>
              </a:rPr>
              <a:t>studenter </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1" name="Shape 241"/>
        <p:cNvGrpSpPr/>
        <p:nvPr/>
      </p:nvGrpSpPr>
      <p:grpSpPr>
        <a:xfrm>
          <a:off x="0" y="0"/>
          <a:ext cx="0" cy="0"/>
          <a:chOff x="0" y="0"/>
          <a:chExt cx="0" cy="0"/>
        </a:xfrm>
      </p:grpSpPr>
      <p:sp>
        <p:nvSpPr>
          <p:cNvPr id="242" name="Google Shape;242;p1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1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8"/>
          <p:cNvSpPr txBox="1"/>
          <p:nvPr/>
        </p:nvSpPr>
        <p:spPr>
          <a:xfrm>
            <a:off x="3214225" y="1200725"/>
            <a:ext cx="54054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Spar kostnader:</a:t>
            </a:r>
            <a:r>
              <a:rPr b="1" i="0" lang="en" sz="3000" u="none" cap="none" strike="noStrike">
                <a:solidFill>
                  <a:srgbClr val="004993"/>
                </a:solidFill>
                <a:latin typeface="Open Sans"/>
                <a:ea typeface="Open Sans"/>
                <a:cs typeface="Open Sans"/>
                <a:sym typeface="Open Sans"/>
              </a:rPr>
              <a:t> </a:t>
            </a:r>
            <a:br>
              <a:rPr b="1" i="0" lang="en" sz="36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Høye prislapper kan føre til at studentene bruker eldre versjoner av visse publikasjoner; med OER er dette ikke noe problem.</a:t>
            </a:r>
            <a:endParaRPr b="0" i="0" sz="1600" u="none" cap="none" strike="noStrike">
              <a:solidFill>
                <a:srgbClr val="000000"/>
              </a:solidFill>
              <a:latin typeface="Arial"/>
              <a:ea typeface="Arial"/>
              <a:cs typeface="Arial"/>
              <a:sym typeface="Arial"/>
            </a:endParaRPr>
          </a:p>
        </p:txBody>
      </p:sp>
      <p:cxnSp>
        <p:nvCxnSpPr>
          <p:cNvPr id="245" name="Google Shape;245;p1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46" name="Google Shape;246;p1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47" name="Google Shape;247;p1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18"/>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FFDE59"/>
                </a:solidFill>
                <a:latin typeface="Open Sans"/>
                <a:ea typeface="Open Sans"/>
                <a:cs typeface="Open Sans"/>
                <a:sym typeface="Open Sans"/>
              </a:rPr>
              <a:t>studenter </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2" name="Shape 252"/>
        <p:cNvGrpSpPr/>
        <p:nvPr/>
      </p:nvGrpSpPr>
      <p:grpSpPr>
        <a:xfrm>
          <a:off x="0" y="0"/>
          <a:ext cx="0" cy="0"/>
          <a:chOff x="0" y="0"/>
          <a:chExt cx="0" cy="0"/>
        </a:xfrm>
      </p:grpSpPr>
      <p:sp>
        <p:nvSpPr>
          <p:cNvPr id="253" name="Google Shape;253;p1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1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9"/>
          <p:cNvSpPr txBox="1"/>
          <p:nvPr/>
        </p:nvSpPr>
        <p:spPr>
          <a:xfrm>
            <a:off x="3208575" y="324050"/>
            <a:ext cx="5171700" cy="3758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Forbedre læringsmulighetene: </a:t>
            </a:r>
            <a:r>
              <a:rPr lang="en">
                <a:solidFill>
                  <a:srgbClr val="004993"/>
                </a:solidFill>
                <a:latin typeface="Open Sans"/>
                <a:ea typeface="Open Sans"/>
                <a:cs typeface="Open Sans"/>
                <a:sym typeface="Open Sans"/>
              </a:rPr>
              <a:t>Studenter som bruker OER, gjør det like bra, eller bedre, enn de som bruker tradisjonelle læremidler.</a:t>
            </a:r>
            <a:endParaRPr>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Sikre tilgjengelighet: </a:t>
            </a:r>
            <a:r>
              <a:rPr lang="en">
                <a:solidFill>
                  <a:srgbClr val="004993"/>
                </a:solidFill>
                <a:latin typeface="Open Sans"/>
                <a:ea typeface="Open Sans"/>
                <a:cs typeface="Open Sans"/>
                <a:sym typeface="Open Sans"/>
              </a:rPr>
              <a:t>OER kan være tilgjengelig helt fra begynnelsen av kursene, noe som betyr at studentene kan begynne å jobbe med dem umiddelbart.</a:t>
            </a:r>
            <a:endParaRPr>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
                <a:solidFill>
                  <a:srgbClr val="004993"/>
                </a:solidFill>
                <a:latin typeface="Open Sans"/>
                <a:ea typeface="Open Sans"/>
                <a:cs typeface="Open Sans"/>
                <a:sym typeface="Open Sans"/>
              </a:rPr>
              <a:t>Forbedre kvaliteten: </a:t>
            </a:r>
            <a:r>
              <a:rPr lang="en">
                <a:solidFill>
                  <a:srgbClr val="004993"/>
                </a:solidFill>
                <a:latin typeface="Open Sans"/>
                <a:ea typeface="Open Sans"/>
                <a:cs typeface="Open Sans"/>
                <a:sym typeface="Open Sans"/>
              </a:rPr>
              <a:t>OER gjør det mulig å forbedre kvaliteten og foreta kontinuerlige oppdateringer, samtidig som de kan spres raskt. Dermed kan man være sikker på at informasjonen er oppdatert.</a:t>
            </a:r>
            <a:endParaRPr>
              <a:solidFill>
                <a:srgbClr val="004993"/>
              </a:solidFill>
              <a:latin typeface="Open Sans"/>
              <a:ea typeface="Open Sans"/>
              <a:cs typeface="Open Sans"/>
              <a:sym typeface="Open Sans"/>
            </a:endParaRPr>
          </a:p>
          <a:p>
            <a:pPr indent="0" lvl="0" marL="0" rtl="0" algn="l">
              <a:lnSpc>
                <a:spcPct val="115000"/>
              </a:lnSpc>
              <a:spcBef>
                <a:spcPts val="1000"/>
              </a:spcBef>
              <a:spcAft>
                <a:spcPts val="1000"/>
              </a:spcAft>
              <a:buClr>
                <a:schemeClr val="dk1"/>
              </a:buClr>
              <a:buSzPts val="1100"/>
              <a:buFont typeface="Arial"/>
              <a:buNone/>
            </a:pPr>
            <a:r>
              <a:rPr b="1" lang="en">
                <a:solidFill>
                  <a:srgbClr val="004993"/>
                </a:solidFill>
                <a:latin typeface="Open Sans"/>
                <a:ea typeface="Open Sans"/>
                <a:cs typeface="Open Sans"/>
                <a:sym typeface="Open Sans"/>
              </a:rPr>
              <a:t>Belønne åpen praksis: </a:t>
            </a:r>
            <a:r>
              <a:rPr lang="en">
                <a:solidFill>
                  <a:srgbClr val="004993"/>
                </a:solidFill>
                <a:latin typeface="Open Sans"/>
                <a:ea typeface="Open Sans"/>
                <a:cs typeface="Open Sans"/>
                <a:sym typeface="Open Sans"/>
              </a:rPr>
              <a:t>Studentene kan bli anerkjent som en del av forfatterteamet og bli verdsatt for arbeidet og ferdighetene sine.</a:t>
            </a:r>
            <a:endParaRPr>
              <a:solidFill>
                <a:srgbClr val="004993"/>
              </a:solidFill>
              <a:latin typeface="Open Sans"/>
              <a:ea typeface="Open Sans"/>
              <a:cs typeface="Open Sans"/>
              <a:sym typeface="Open Sans"/>
            </a:endParaRPr>
          </a:p>
        </p:txBody>
      </p:sp>
      <p:cxnSp>
        <p:nvCxnSpPr>
          <p:cNvPr id="256" name="Google Shape;256;p1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57" name="Google Shape;257;p1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58" name="Google Shape;258;p1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19"/>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FFDE59"/>
                </a:solidFill>
                <a:latin typeface="Open Sans"/>
                <a:ea typeface="Open Sans"/>
                <a:cs typeface="Open Sans"/>
                <a:sym typeface="Open Sans"/>
              </a:rPr>
              <a:t>studenter </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207100" y="34525"/>
            <a:ext cx="8798700" cy="503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1200">
                <a:solidFill>
                  <a:srgbClr val="004993"/>
                </a:solidFill>
                <a:latin typeface="Open Sans"/>
                <a:ea typeface="Open Sans"/>
                <a:cs typeface="Open Sans"/>
                <a:sym typeface="Open Sans"/>
              </a:rPr>
              <a:t>Velkommen til denne verktøykassen for åpen utdanning!</a:t>
            </a:r>
            <a:r>
              <a:rPr lang="en" sz="1200">
                <a:solidFill>
                  <a:srgbClr val="004993"/>
                </a:solidFill>
                <a:latin typeface="Open Sans"/>
                <a:ea typeface="Open Sans"/>
                <a:cs typeface="Open Sans"/>
                <a:sym typeface="Open Sans"/>
              </a:rPr>
              <a:t> Den består av et sett med verktøy (lysbilder, brosjyrer og kort) utarbeidet av </a:t>
            </a:r>
            <a:r>
              <a:rPr lang="en" sz="1200" u="sng">
                <a:solidFill>
                  <a:schemeClr val="hlink"/>
                </a:solidFill>
                <a:latin typeface="Open Sans"/>
                <a:ea typeface="Open Sans"/>
                <a:cs typeface="Open Sans"/>
                <a:sym typeface="Open Sans"/>
                <a:hlinkClick r:id="rId3"/>
              </a:rPr>
              <a:t>The European Network of Open Education Librarians</a:t>
            </a:r>
            <a:r>
              <a:rPr lang="en" sz="1200">
                <a:solidFill>
                  <a:srgbClr val="004993"/>
                </a:solidFill>
                <a:latin typeface="Open Sans"/>
                <a:ea typeface="Open Sans"/>
                <a:cs typeface="Open Sans"/>
                <a:sym typeface="Open Sans"/>
              </a:rPr>
              <a:t> (ENOEL)</a:t>
            </a:r>
            <a:r>
              <a:rPr lang="en" sz="1200">
                <a:solidFill>
                  <a:srgbClr val="004993"/>
                </a:solidFill>
                <a:latin typeface="Open Sans"/>
                <a:ea typeface="Open Sans"/>
                <a:cs typeface="Open Sans"/>
                <a:sym typeface="Open Sans"/>
              </a:rPr>
              <a:t> Verktøykassen har som mål å øke bevisstheten om viktigheten av åpen utdanning og fremhever fordeler for studenter, lærere, institusjoner, samfunnet og bibliotekarer.</a:t>
            </a:r>
            <a:endParaRPr sz="12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lang="en" sz="1000">
                <a:solidFill>
                  <a:srgbClr val="004993"/>
                </a:solidFill>
                <a:latin typeface="Open Sans"/>
                <a:ea typeface="Open Sans"/>
                <a:cs typeface="Open Sans"/>
                <a:sym typeface="Open Sans"/>
              </a:rPr>
              <a:t>Dette er et sett med </a:t>
            </a:r>
            <a:r>
              <a:rPr b="1" lang="en" sz="1000">
                <a:solidFill>
                  <a:srgbClr val="004993"/>
                </a:solidFill>
                <a:latin typeface="Open Sans"/>
                <a:ea typeface="Open Sans"/>
                <a:cs typeface="Open Sans"/>
                <a:sym typeface="Open Sans"/>
              </a:rPr>
              <a:t>lysbildemaler</a:t>
            </a:r>
            <a:r>
              <a:rPr lang="en" sz="1000">
                <a:solidFill>
                  <a:srgbClr val="004993"/>
                </a:solidFill>
                <a:latin typeface="Open Sans"/>
                <a:ea typeface="Open Sans"/>
                <a:cs typeface="Open Sans"/>
                <a:sym typeface="Open Sans"/>
              </a:rPr>
              <a:t>. </a:t>
            </a:r>
            <a:endParaRPr b="0"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1000">
                <a:solidFill>
                  <a:srgbClr val="004993"/>
                </a:solidFill>
                <a:latin typeface="Open Sans"/>
                <a:ea typeface="Open Sans"/>
                <a:cs typeface="Open Sans"/>
                <a:sym typeface="Open Sans"/>
              </a:rPr>
              <a:t>Du kan bruke malene direkte slik de er, eller du kan velge å tilpasse dem til dine egne spesifikke behov. </a:t>
            </a:r>
            <a:r>
              <a:rPr b="1" i="0" lang="en" sz="1000" u="none" cap="none" strike="noStrike">
                <a:solidFill>
                  <a:srgbClr val="004993"/>
                </a:solidFill>
                <a:latin typeface="Open Sans"/>
                <a:ea typeface="Open Sans"/>
                <a:cs typeface="Open Sans"/>
                <a:sym typeface="Open Sans"/>
              </a:rPr>
              <a:t> </a:t>
            </a:r>
            <a:endParaRPr b="1"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1000">
                <a:solidFill>
                  <a:srgbClr val="004993"/>
                </a:solidFill>
                <a:latin typeface="Open Sans"/>
                <a:ea typeface="Open Sans"/>
                <a:cs typeface="Open Sans"/>
                <a:sym typeface="Open Sans"/>
              </a:rPr>
              <a:t>Når du bruker malen uten tilpasning</a:t>
            </a:r>
            <a:r>
              <a:rPr lang="en" sz="1000">
                <a:solidFill>
                  <a:srgbClr val="004993"/>
                </a:solidFill>
                <a:latin typeface="Open Sans"/>
                <a:ea typeface="Open Sans"/>
                <a:cs typeface="Open Sans"/>
                <a:sym typeface="Open Sans"/>
              </a:rPr>
              <a:t>, laster du bare ned lysbildesettet eller akkurat det lysbildet du ønsker å bruke.</a:t>
            </a:r>
            <a:endParaRPr sz="10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1000">
                <a:solidFill>
                  <a:srgbClr val="004993"/>
                </a:solidFill>
                <a:latin typeface="Open Sans"/>
                <a:ea typeface="Open Sans"/>
                <a:cs typeface="Open Sans"/>
                <a:sym typeface="Open Sans"/>
              </a:rPr>
              <a:t>Hvis du ønsker å tilpasse malen til dine behov, må du gjøre følgende: </a:t>
            </a:r>
            <a:endParaRPr b="0" i="0" sz="1000" u="none" cap="none" strike="noStrike">
              <a:solidFill>
                <a:srgbClr val="004993"/>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4993"/>
              </a:buClr>
              <a:buSzPts val="1000"/>
              <a:buFont typeface="Open Sans"/>
              <a:buChar char="-"/>
            </a:pPr>
            <a:r>
              <a:rPr lang="en" sz="1000">
                <a:solidFill>
                  <a:srgbClr val="004993"/>
                </a:solidFill>
                <a:latin typeface="Open Sans"/>
                <a:ea typeface="Open Sans"/>
                <a:cs typeface="Open Sans"/>
                <a:sym typeface="Open Sans"/>
              </a:rPr>
              <a:t>Last ned et verktøy du ønsker å bruke </a:t>
            </a:r>
            <a:endParaRPr sz="1000">
              <a:solidFill>
                <a:srgbClr val="004993"/>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4993"/>
              </a:buClr>
              <a:buSzPts val="1000"/>
              <a:buFont typeface="Open Sans"/>
              <a:buChar char="-"/>
            </a:pPr>
            <a:r>
              <a:rPr lang="en" sz="1000">
                <a:solidFill>
                  <a:srgbClr val="004993"/>
                </a:solidFill>
                <a:latin typeface="Open Sans"/>
                <a:ea typeface="Open Sans"/>
                <a:cs typeface="Open Sans"/>
                <a:sym typeface="Open Sans"/>
              </a:rPr>
              <a:t>Tilpass det til dine behov (legg til organisasjonens logo, eller gjør andre endringer du synes er passende) </a:t>
            </a:r>
            <a:endParaRPr sz="1000">
              <a:solidFill>
                <a:srgbClr val="004993"/>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4993"/>
              </a:buClr>
              <a:buSzPts val="1000"/>
              <a:buFont typeface="Open Sans"/>
              <a:buChar char="-"/>
            </a:pPr>
            <a:r>
              <a:rPr lang="en" sz="1000">
                <a:solidFill>
                  <a:srgbClr val="004993"/>
                </a:solidFill>
                <a:latin typeface="Open Sans"/>
                <a:ea typeface="Open Sans"/>
                <a:cs typeface="Open Sans"/>
                <a:sym typeface="Open Sans"/>
              </a:rPr>
              <a:t>Sørg for at den tilpassede versjonen har en merknad som sier: «Dette arbeidet er et derivat av [navn på filen (for eksempel Norwegian_1. OE benefits - ENOEL slides)] [lenke til originalkilden: </a:t>
            </a:r>
            <a:r>
              <a:rPr b="0" i="0" lang="en" sz="1000" u="sng" cap="none" strike="noStrike">
                <a:solidFill>
                  <a:schemeClr val="hlink"/>
                </a:solidFill>
                <a:latin typeface="Open Sans"/>
                <a:ea typeface="Open Sans"/>
                <a:cs typeface="Open Sans"/>
                <a:sym typeface="Open Sans"/>
                <a:hlinkClick r:id="rId4"/>
              </a:rPr>
              <a:t>https://zenodo.org/doi/10.5281/zenodo.5568482</a:t>
            </a:r>
            <a:r>
              <a:rPr b="0" i="0" lang="en" sz="1000" u="none" cap="none" strike="noStrike">
                <a:solidFill>
                  <a:srgbClr val="004993"/>
                </a:solidFill>
                <a:latin typeface="Open Sans"/>
                <a:ea typeface="Open Sans"/>
                <a:cs typeface="Open Sans"/>
                <a:sym typeface="Open Sans"/>
              </a:rPr>
              <a:t>] </a:t>
            </a:r>
            <a:r>
              <a:rPr lang="en" sz="1000">
                <a:solidFill>
                  <a:srgbClr val="004993"/>
                </a:solidFill>
                <a:latin typeface="Open Sans"/>
                <a:ea typeface="Open Sans"/>
                <a:cs typeface="Open Sans"/>
                <a:sym typeface="Open Sans"/>
              </a:rPr>
              <a:t>av </a:t>
            </a:r>
            <a:r>
              <a:rPr b="0" i="0" lang="en" sz="1000" u="sng" cap="none" strike="noStrike">
                <a:solidFill>
                  <a:schemeClr val="hlink"/>
                </a:solidFill>
                <a:latin typeface="Open Sans"/>
                <a:ea typeface="Open Sans"/>
                <a:cs typeface="Open Sans"/>
                <a:sym typeface="Open Sans"/>
                <a:hlinkClick r:id="rId5"/>
              </a:rPr>
              <a:t>SPARC EUROPE</a:t>
            </a:r>
            <a:r>
              <a:rPr b="0" i="0" lang="en" sz="1000" u="none" cap="none" strike="noStrike">
                <a:solidFill>
                  <a:srgbClr val="004993"/>
                </a:solidFill>
                <a:latin typeface="Open Sans"/>
                <a:ea typeface="Open Sans"/>
                <a:cs typeface="Open Sans"/>
                <a:sym typeface="Open Sans"/>
              </a:rPr>
              <a:t> (ENOEL), </a:t>
            </a:r>
            <a:r>
              <a:rPr b="0" i="0" lang="en" sz="1000" u="sng" cap="none" strike="noStrike">
                <a:solidFill>
                  <a:schemeClr val="hlink"/>
                </a:solidFill>
                <a:latin typeface="Open Sans"/>
                <a:ea typeface="Open Sans"/>
                <a:cs typeface="Open Sans"/>
                <a:sym typeface="Open Sans"/>
                <a:hlinkClick r:id="rId6"/>
              </a:rPr>
              <a:t>CC BY</a:t>
            </a:r>
            <a:r>
              <a:rPr b="0" i="0" lang="en" sz="1000" u="none" cap="none" strike="noStrike">
                <a:solidFill>
                  <a:srgbClr val="004993"/>
                </a:solidFill>
                <a:latin typeface="Open Sans"/>
                <a:ea typeface="Open Sans"/>
                <a:cs typeface="Open Sans"/>
                <a:sym typeface="Open Sans"/>
              </a:rPr>
              <a:t>.” </a:t>
            </a:r>
            <a:endParaRPr b="0" i="0" sz="1000" u="none" cap="none" strike="noStrike">
              <a:solidFill>
                <a:srgbClr val="004993"/>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9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lang="en" sz="1000">
                <a:solidFill>
                  <a:srgbClr val="004993"/>
                </a:solidFill>
                <a:latin typeface="Open Sans"/>
                <a:ea typeface="Open Sans"/>
                <a:cs typeface="Open Sans"/>
                <a:sym typeface="Open Sans"/>
              </a:rPr>
              <a:t>Nedenfor finner du en kort beskrivelse av hvordan lysbildesettet er organisert, og forslag til bruksområder for de ulike lysbildene.</a:t>
            </a:r>
            <a:endParaRPr sz="10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lang="en" sz="1000">
                <a:solidFill>
                  <a:srgbClr val="004993"/>
                </a:solidFill>
                <a:latin typeface="Open Sans"/>
                <a:ea typeface="Open Sans"/>
                <a:cs typeface="Open Sans"/>
                <a:sym typeface="Open Sans"/>
              </a:rPr>
              <a:t>Dette er kun forslag; vi oppfordrer deg til å velge og vrake og lage verktøy som er skreddersydd til dine behov.</a:t>
            </a:r>
            <a:endParaRPr sz="10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00"/>
              <a:buFont typeface="Arial"/>
              <a:buNone/>
            </a:pPr>
            <a:r>
              <a:rPr b="1" lang="en" sz="1000">
                <a:solidFill>
                  <a:srgbClr val="004993"/>
                </a:solidFill>
                <a:latin typeface="Open Sans"/>
                <a:ea typeface="Open Sans"/>
                <a:cs typeface="Open Sans"/>
                <a:sym typeface="Open Sans"/>
              </a:rPr>
              <a:t>Lysbilde 3 </a:t>
            </a:r>
            <a:r>
              <a:rPr lang="en" sz="1000">
                <a:solidFill>
                  <a:srgbClr val="004993"/>
                </a:solidFill>
                <a:latin typeface="Open Sans"/>
                <a:ea typeface="Open Sans"/>
                <a:cs typeface="Open Sans"/>
                <a:sym typeface="Open Sans"/>
              </a:rPr>
              <a:t>gir deg et eksempel på hvordan malen kan tilpasses, inkludert plassering av organisasjonens logo og attribusjonserklæringen.</a:t>
            </a:r>
            <a:endParaRPr sz="10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 sz="1000">
                <a:solidFill>
                  <a:srgbClr val="004993"/>
                </a:solidFill>
                <a:latin typeface="Open Sans"/>
                <a:ea typeface="Open Sans"/>
                <a:cs typeface="Open Sans"/>
                <a:sym typeface="Open Sans"/>
              </a:rPr>
              <a:t>Lysbildene 4-12</a:t>
            </a:r>
            <a:r>
              <a:rPr lang="en" sz="1000">
                <a:solidFill>
                  <a:schemeClr val="dk1"/>
                </a:solidFill>
              </a:rPr>
              <a:t> </a:t>
            </a:r>
            <a:r>
              <a:rPr lang="en" sz="1000">
                <a:solidFill>
                  <a:srgbClr val="004993"/>
                </a:solidFill>
                <a:latin typeface="Open Sans"/>
                <a:ea typeface="Open Sans"/>
                <a:cs typeface="Open Sans"/>
                <a:sym typeface="Open Sans"/>
              </a:rPr>
              <a:t>kan behandles som «teasere»; de stiller enkle spørsmål og redegjør for det grunnleggende om åpne utdanningsressurser (OER). Du kan bruke dem som en intro i presentasjonen for å vekke nysgjerrighet.</a:t>
            </a:r>
            <a:endParaRPr sz="10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lang="en" sz="1000">
                <a:solidFill>
                  <a:srgbClr val="004993"/>
                </a:solidFill>
                <a:latin typeface="Open Sans"/>
                <a:ea typeface="Open Sans"/>
                <a:cs typeface="Open Sans"/>
                <a:sym typeface="Open Sans"/>
              </a:rPr>
              <a:t>Lysbildene 13-51 </a:t>
            </a:r>
            <a:r>
              <a:rPr lang="en" sz="1000">
                <a:solidFill>
                  <a:srgbClr val="004993"/>
                </a:solidFill>
                <a:latin typeface="Open Sans"/>
                <a:ea typeface="Open Sans"/>
                <a:cs typeface="Open Sans"/>
                <a:sym typeface="Open Sans"/>
              </a:rPr>
              <a:t>show OE benefits for five different stakeholders: students (yellow background), teachers (orange background), </a:t>
            </a:r>
            <a:br>
              <a:rPr lang="en" sz="1000">
                <a:solidFill>
                  <a:srgbClr val="004993"/>
                </a:solidFill>
                <a:latin typeface="Open Sans"/>
                <a:ea typeface="Open Sans"/>
                <a:cs typeface="Open Sans"/>
                <a:sym typeface="Open Sans"/>
              </a:rPr>
            </a:br>
            <a:r>
              <a:rPr lang="en" sz="1000">
                <a:solidFill>
                  <a:srgbClr val="004993"/>
                </a:solidFill>
                <a:latin typeface="Open Sans"/>
                <a:ea typeface="Open Sans"/>
                <a:cs typeface="Open Sans"/>
                <a:sym typeface="Open Sans"/>
              </a:rPr>
              <a:t>institutions (turquoise background), for all (white background), and for librarians (blue background). You can use them to address these specific stakeholders.</a:t>
            </a:r>
            <a:endParaRPr sz="1000">
              <a:solidFill>
                <a:schemeClr val="dk1"/>
              </a:solidFill>
            </a:endParaRPr>
          </a:p>
          <a:p>
            <a:pPr indent="0" lvl="0" marL="0" marR="0" rtl="0" algn="l">
              <a:lnSpc>
                <a:spcPct val="100000"/>
              </a:lnSpc>
              <a:spcBef>
                <a:spcPts val="0"/>
              </a:spcBef>
              <a:spcAft>
                <a:spcPts val="0"/>
              </a:spcAft>
              <a:buClr>
                <a:srgbClr val="000000"/>
              </a:buClr>
              <a:buSzPts val="9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 sz="1000">
                <a:solidFill>
                  <a:srgbClr val="004993"/>
                </a:solidFill>
                <a:latin typeface="Open Sans"/>
                <a:ea typeface="Open Sans"/>
                <a:cs typeface="Open Sans"/>
                <a:sym typeface="Open Sans"/>
              </a:rPr>
              <a:t>Åpningsbildene for hver av gruppene</a:t>
            </a:r>
            <a:r>
              <a:rPr lang="en" sz="1000">
                <a:solidFill>
                  <a:srgbClr val="004993"/>
                </a:solidFill>
                <a:latin typeface="Open Sans"/>
                <a:ea typeface="Open Sans"/>
                <a:cs typeface="Open Sans"/>
                <a:sym typeface="Open Sans"/>
              </a:rPr>
              <a:t> (bildene 13, 21, 29, 36, 44) viser hva ENOEL anser som de viktigste fordeler for hver gruppe, deretter vist som individuelle fordeler på separate lysbilder. </a:t>
            </a:r>
            <a:r>
              <a:rPr b="1" lang="en" sz="1000">
                <a:solidFill>
                  <a:srgbClr val="004993"/>
                </a:solidFill>
                <a:latin typeface="Open Sans"/>
                <a:ea typeface="Open Sans"/>
                <a:cs typeface="Open Sans"/>
                <a:sym typeface="Open Sans"/>
              </a:rPr>
              <a:t>De siste lysbildene i hver gruppe</a:t>
            </a:r>
            <a:r>
              <a:rPr lang="en" sz="1000">
                <a:solidFill>
                  <a:srgbClr val="004993"/>
                </a:solidFill>
                <a:latin typeface="Open Sans"/>
                <a:ea typeface="Open Sans"/>
                <a:cs typeface="Open Sans"/>
                <a:sym typeface="Open Sans"/>
              </a:rPr>
              <a:t> viser de resterende fordeler (lysbildene 19-20 for studenter, 27-28 for lærere, 35 for institusjoner, 43 for alle og 50-51 for bibliotekarer).</a:t>
            </a:r>
            <a:endParaRPr b="0" i="0" sz="1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3" name="Shape 263"/>
        <p:cNvGrpSpPr/>
        <p:nvPr/>
      </p:nvGrpSpPr>
      <p:grpSpPr>
        <a:xfrm>
          <a:off x="0" y="0"/>
          <a:ext cx="0" cy="0"/>
          <a:chOff x="0" y="0"/>
          <a:chExt cx="0" cy="0"/>
        </a:xfrm>
      </p:grpSpPr>
      <p:sp>
        <p:nvSpPr>
          <p:cNvPr id="264" name="Google Shape;264;p2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p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20"/>
          <p:cNvSpPr txBox="1"/>
          <p:nvPr/>
        </p:nvSpPr>
        <p:spPr>
          <a:xfrm>
            <a:off x="3208575" y="271950"/>
            <a:ext cx="5558400" cy="3931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Tillat (mer enn bare) ingen kostnad: </a:t>
            </a:r>
            <a:r>
              <a:rPr lang="en" sz="1600">
                <a:solidFill>
                  <a:srgbClr val="004993"/>
                </a:solidFill>
                <a:latin typeface="Open Sans"/>
                <a:ea typeface="Open Sans"/>
                <a:cs typeface="Open Sans"/>
                <a:sym typeface="Open Sans"/>
              </a:rPr>
              <a:t>OER = gratis + tillatelser.</a:t>
            </a:r>
            <a:endParaRPr sz="16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Sikre bedre utdanning = sikre en bedre fremtid</a:t>
            </a:r>
            <a:r>
              <a:rPr lang="en" sz="1600">
                <a:solidFill>
                  <a:srgbClr val="004993"/>
                </a:solidFill>
                <a:latin typeface="Open Sans"/>
                <a:ea typeface="Open Sans"/>
                <a:cs typeface="Open Sans"/>
                <a:sym typeface="Open Sans"/>
              </a:rPr>
              <a:t> (bærekraftsmål 4: "Sikre inkluderende og rettferdig kvalitetsutdanning og fremme muligheter for livslang læring for alle.")</a:t>
            </a:r>
            <a:endParaRPr sz="16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Forbedre forståelsen:</a:t>
            </a:r>
            <a:r>
              <a:rPr lang="en" sz="1600">
                <a:solidFill>
                  <a:srgbClr val="004993"/>
                </a:solidFill>
                <a:latin typeface="Open Sans"/>
                <a:ea typeface="Open Sans"/>
                <a:cs typeface="Open Sans"/>
                <a:sym typeface="Open Sans"/>
              </a:rPr>
              <a:t> Elevene kan repetere begreper/ideer ved hjelp av ulike ressurser (f.eks. gjenta det samme begrepet med en annen forklaring).</a:t>
            </a:r>
            <a:endParaRPr sz="1600">
              <a:solidFill>
                <a:srgbClr val="004993"/>
              </a:solidFill>
              <a:latin typeface="Open Sans"/>
              <a:ea typeface="Open Sans"/>
              <a:cs typeface="Open Sans"/>
              <a:sym typeface="Open Sans"/>
            </a:endParaRPr>
          </a:p>
          <a:p>
            <a:pPr indent="0" lvl="0" marL="0" rtl="0" algn="l">
              <a:lnSpc>
                <a:spcPct val="115000"/>
              </a:lnSpc>
              <a:spcBef>
                <a:spcPts val="1000"/>
              </a:spcBef>
              <a:spcAft>
                <a:spcPts val="1000"/>
              </a:spcAft>
              <a:buClr>
                <a:schemeClr val="dk1"/>
              </a:buClr>
              <a:buSzPts val="1100"/>
              <a:buFont typeface="Arial"/>
              <a:buNone/>
            </a:pPr>
            <a:r>
              <a:rPr b="1" lang="en" sz="1600">
                <a:solidFill>
                  <a:srgbClr val="004993"/>
                </a:solidFill>
                <a:latin typeface="Open Sans"/>
                <a:ea typeface="Open Sans"/>
                <a:cs typeface="Open Sans"/>
                <a:sym typeface="Open Sans"/>
              </a:rPr>
              <a:t>Samskape: </a:t>
            </a:r>
            <a:r>
              <a:rPr lang="en" sz="1600">
                <a:solidFill>
                  <a:srgbClr val="004993"/>
                </a:solidFill>
                <a:latin typeface="Open Sans"/>
                <a:ea typeface="Open Sans"/>
                <a:cs typeface="Open Sans"/>
                <a:sym typeface="Open Sans"/>
              </a:rPr>
              <a:t>OER gir studentene muligheten til å være medskapende partnere på en måte som kommer dem selv til gode.</a:t>
            </a:r>
            <a:endParaRPr sz="1600">
              <a:solidFill>
                <a:srgbClr val="004993"/>
              </a:solidFill>
              <a:latin typeface="Open Sans"/>
              <a:ea typeface="Open Sans"/>
              <a:cs typeface="Open Sans"/>
              <a:sym typeface="Open Sans"/>
            </a:endParaRPr>
          </a:p>
        </p:txBody>
      </p:sp>
      <p:cxnSp>
        <p:nvCxnSpPr>
          <p:cNvPr id="267" name="Google Shape;267;p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68" name="Google Shape;268;p2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69" name="Google Shape;269;p2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20"/>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FFDE59"/>
                </a:solidFill>
                <a:latin typeface="Open Sans"/>
                <a:ea typeface="Open Sans"/>
                <a:cs typeface="Open Sans"/>
                <a:sym typeface="Open Sans"/>
              </a:rPr>
              <a:t>studenter </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74" name="Shape 274"/>
        <p:cNvGrpSpPr/>
        <p:nvPr/>
      </p:nvGrpSpPr>
      <p:grpSpPr>
        <a:xfrm>
          <a:off x="0" y="0"/>
          <a:ext cx="0" cy="0"/>
          <a:chOff x="0" y="0"/>
          <a:chExt cx="0" cy="0"/>
        </a:xfrm>
      </p:grpSpPr>
      <p:sp>
        <p:nvSpPr>
          <p:cNvPr id="275" name="Google Shape;275;p2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2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21"/>
          <p:cNvSpPr txBox="1"/>
          <p:nvPr/>
        </p:nvSpPr>
        <p:spPr>
          <a:xfrm>
            <a:off x="3202900" y="-46075"/>
            <a:ext cx="5834400" cy="4638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Tillat tilpasning: </a:t>
            </a:r>
            <a:r>
              <a:rPr lang="en" sz="1600">
                <a:solidFill>
                  <a:srgbClr val="004993"/>
                </a:solidFill>
                <a:latin typeface="Open Sans"/>
                <a:ea typeface="Open Sans"/>
                <a:cs typeface="Open Sans"/>
                <a:sym typeface="Open Sans"/>
              </a:rPr>
              <a:t>Lærere kan (helt eller delvis) tilpasse OER, slik at de kan lage den beste blandingen av kursmateriell for hver enkelt læringsopplevelse, og dermed kontinuerlig forbedre kvaliteten på undervisningsressursen.</a:t>
            </a:r>
            <a:endParaRPr sz="16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Sikre en åpen pedagogikk: </a:t>
            </a:r>
            <a:r>
              <a:rPr lang="en" sz="1600">
                <a:solidFill>
                  <a:srgbClr val="004993"/>
                </a:solidFill>
                <a:latin typeface="Open Sans"/>
                <a:ea typeface="Open Sans"/>
                <a:cs typeface="Open Sans"/>
                <a:sym typeface="Open Sans"/>
              </a:rPr>
              <a:t>Med OER er studentene dypt engasjert i utdanningsprosessen og i å skape læringsmateriell, og gjør det i hovedsak til sitt eget, med veiledning fra læreren.</a:t>
            </a:r>
            <a:endParaRPr sz="16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Øke omdømmet: </a:t>
            </a:r>
            <a:r>
              <a:rPr lang="en" sz="1600">
                <a:solidFill>
                  <a:srgbClr val="004993"/>
                </a:solidFill>
                <a:latin typeface="Open Sans"/>
                <a:ea typeface="Open Sans"/>
                <a:cs typeface="Open Sans"/>
                <a:sym typeface="Open Sans"/>
              </a:rPr>
              <a:t>OER av høy kvalitet øker lærerens omdømme på lokalt og globalt nivå, samtidig som det gir nye muligheter til å samarbeide med kolleger over hele verden.</a:t>
            </a:r>
            <a:endParaRPr sz="16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Redusere arbeidsmengden:</a:t>
            </a:r>
            <a:r>
              <a:rPr lang="en" sz="1600">
                <a:solidFill>
                  <a:srgbClr val="004993"/>
                </a:solidFill>
                <a:latin typeface="Open Sans"/>
                <a:ea typeface="Open Sans"/>
                <a:cs typeface="Open Sans"/>
                <a:sym typeface="Open Sans"/>
              </a:rPr>
              <a:t> Lærerne trenger ikke å finne opp hjulet på nytt hver gang, men kan gjenbruke det som allerede finnes.</a:t>
            </a:r>
            <a:endParaRPr sz="1600">
              <a:solidFill>
                <a:srgbClr val="004993"/>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en" sz="1600">
                <a:solidFill>
                  <a:srgbClr val="004993"/>
                </a:solidFill>
                <a:latin typeface="Open Sans"/>
                <a:ea typeface="Open Sans"/>
                <a:cs typeface="Open Sans"/>
                <a:sym typeface="Open Sans"/>
              </a:rPr>
              <a:t>Inspirere: </a:t>
            </a:r>
            <a:r>
              <a:rPr lang="en" sz="1600">
                <a:solidFill>
                  <a:srgbClr val="004993"/>
                </a:solidFill>
                <a:latin typeface="Open Sans"/>
                <a:ea typeface="Open Sans"/>
                <a:cs typeface="Open Sans"/>
                <a:sym typeface="Open Sans"/>
              </a:rPr>
              <a:t>OER er en måte å få nye ideer på.</a:t>
            </a:r>
            <a:endParaRPr sz="1600">
              <a:solidFill>
                <a:srgbClr val="004993"/>
              </a:solidFill>
              <a:latin typeface="Open Sans"/>
              <a:ea typeface="Open Sans"/>
              <a:cs typeface="Open Sans"/>
              <a:sym typeface="Open Sans"/>
            </a:endParaRPr>
          </a:p>
        </p:txBody>
      </p:sp>
      <p:cxnSp>
        <p:nvCxnSpPr>
          <p:cNvPr id="278" name="Google Shape;278;p2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79" name="Google Shape;279;p2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80" name="Google Shape;280;p2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21"/>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FF9900"/>
                </a:solidFill>
                <a:latin typeface="Open Sans"/>
                <a:ea typeface="Open Sans"/>
                <a:cs typeface="Open Sans"/>
                <a:sym typeface="Open Sans"/>
              </a:rPr>
              <a:t>lærere</a:t>
            </a:r>
            <a:endParaRPr b="1" i="0" sz="2700" u="none" cap="none" strike="noStrike">
              <a:solidFill>
                <a:srgbClr val="FF9900"/>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85" name="Shape 285"/>
        <p:cNvGrpSpPr/>
        <p:nvPr/>
      </p:nvGrpSpPr>
      <p:grpSpPr>
        <a:xfrm>
          <a:off x="0" y="0"/>
          <a:ext cx="0" cy="0"/>
          <a:chOff x="0" y="0"/>
          <a:chExt cx="0" cy="0"/>
        </a:xfrm>
      </p:grpSpPr>
      <p:sp>
        <p:nvSpPr>
          <p:cNvPr id="286" name="Google Shape;286;p2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2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22"/>
          <p:cNvSpPr txBox="1"/>
          <p:nvPr/>
        </p:nvSpPr>
        <p:spPr>
          <a:xfrm>
            <a:off x="3081000" y="831275"/>
            <a:ext cx="5460000" cy="2862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Tillat tilpasning:</a:t>
            </a:r>
            <a:br>
              <a:rPr b="1" i="0" lang="en" sz="30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Lærere kan (helt eller delvis) tilpasse OER, slik at de kan lage den beste blandingen av kursmateriell for hver enkelt læringsopplevelse, og dermed kontinuerlig forbedre kvaliteten på undervisningsressursen.</a:t>
            </a:r>
            <a:endParaRPr b="0" i="0" sz="2400" u="none" cap="none" strike="noStrike">
              <a:solidFill>
                <a:srgbClr val="000000"/>
              </a:solidFill>
              <a:latin typeface="Arial"/>
              <a:ea typeface="Arial"/>
              <a:cs typeface="Arial"/>
              <a:sym typeface="Arial"/>
            </a:endParaRPr>
          </a:p>
        </p:txBody>
      </p:sp>
      <p:cxnSp>
        <p:nvCxnSpPr>
          <p:cNvPr id="289" name="Google Shape;289;p2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90" name="Google Shape;290;p2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91" name="Google Shape;291;p2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22"/>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FF9900"/>
                </a:solidFill>
                <a:latin typeface="Open Sans"/>
                <a:ea typeface="Open Sans"/>
                <a:cs typeface="Open Sans"/>
                <a:sym typeface="Open Sans"/>
              </a:rPr>
              <a:t>lærere</a:t>
            </a:r>
            <a:endParaRPr b="1" i="0" sz="2700" u="none" cap="none" strike="noStrike">
              <a:solidFill>
                <a:srgbClr val="FF9900"/>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96" name="Shape 296"/>
        <p:cNvGrpSpPr/>
        <p:nvPr/>
      </p:nvGrpSpPr>
      <p:grpSpPr>
        <a:xfrm>
          <a:off x="0" y="0"/>
          <a:ext cx="0" cy="0"/>
          <a:chOff x="0" y="0"/>
          <a:chExt cx="0" cy="0"/>
        </a:xfrm>
      </p:grpSpPr>
      <p:sp>
        <p:nvSpPr>
          <p:cNvPr id="297" name="Google Shape;297;p2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 name="Google Shape;298;p2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23"/>
          <p:cNvSpPr txBox="1"/>
          <p:nvPr/>
        </p:nvSpPr>
        <p:spPr>
          <a:xfrm>
            <a:off x="3123975" y="990750"/>
            <a:ext cx="5460000" cy="249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Sikre en åpen pedagogikk: </a:t>
            </a:r>
            <a:r>
              <a:rPr lang="en" sz="2400">
                <a:solidFill>
                  <a:srgbClr val="004993"/>
                </a:solidFill>
                <a:latin typeface="Open Sans"/>
                <a:ea typeface="Open Sans"/>
                <a:cs typeface="Open Sans"/>
                <a:sym typeface="Open Sans"/>
              </a:rPr>
              <a:t>Med OER er studentene dypt engasjert i utdanningsprosessen og i å skape læringsmateriell, og gjør det i hovedsak til sitt eget, med veiledning fra læreren.</a:t>
            </a:r>
            <a:endParaRPr b="0" i="0" sz="1400" u="none" cap="none" strike="noStrike">
              <a:solidFill>
                <a:srgbClr val="000000"/>
              </a:solidFill>
              <a:latin typeface="Arial"/>
              <a:ea typeface="Arial"/>
              <a:cs typeface="Arial"/>
              <a:sym typeface="Arial"/>
            </a:endParaRPr>
          </a:p>
        </p:txBody>
      </p:sp>
      <p:cxnSp>
        <p:nvCxnSpPr>
          <p:cNvPr id="300" name="Google Shape;300;p2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01" name="Google Shape;301;p2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02" name="Google Shape;302;p2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23"/>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FF9900"/>
                </a:solidFill>
                <a:latin typeface="Open Sans"/>
                <a:ea typeface="Open Sans"/>
                <a:cs typeface="Open Sans"/>
                <a:sym typeface="Open Sans"/>
              </a:rPr>
              <a:t>lærere</a:t>
            </a:r>
            <a:endParaRPr b="1" i="0" sz="2700" u="none" cap="none" strike="noStrike">
              <a:solidFill>
                <a:srgbClr val="FF9900"/>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07" name="Shape 307"/>
        <p:cNvGrpSpPr/>
        <p:nvPr/>
      </p:nvGrpSpPr>
      <p:grpSpPr>
        <a:xfrm>
          <a:off x="0" y="0"/>
          <a:ext cx="0" cy="0"/>
          <a:chOff x="0" y="0"/>
          <a:chExt cx="0" cy="0"/>
        </a:xfrm>
      </p:grpSpPr>
      <p:sp>
        <p:nvSpPr>
          <p:cNvPr id="308" name="Google Shape;308;p2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2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24"/>
          <p:cNvSpPr txBox="1"/>
          <p:nvPr/>
        </p:nvSpPr>
        <p:spPr>
          <a:xfrm>
            <a:off x="3131150" y="990750"/>
            <a:ext cx="5460000" cy="249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Øke omdømmet: </a:t>
            </a:r>
            <a:r>
              <a:rPr b="0" i="0" lang="en" sz="3000" u="none" cap="none" strike="noStrike">
                <a:solidFill>
                  <a:srgbClr val="004993"/>
                </a:solidFill>
                <a:latin typeface="Open Sans"/>
                <a:ea typeface="Open Sans"/>
                <a:cs typeface="Open Sans"/>
                <a:sym typeface="Open Sans"/>
              </a:rPr>
              <a:t> </a:t>
            </a:r>
            <a:br>
              <a:rPr b="0" i="0" lang="en" sz="30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av høy kvalitet øker lærerens omdømme på lokalt og globalt nivå, samtidig som det gir nye muligheter til å samarbeide med kolleger over hele verden.</a:t>
            </a:r>
            <a:endParaRPr b="0" i="0" sz="1400" u="none" cap="none" strike="noStrike">
              <a:solidFill>
                <a:srgbClr val="000000"/>
              </a:solidFill>
              <a:latin typeface="Arial"/>
              <a:ea typeface="Arial"/>
              <a:cs typeface="Arial"/>
              <a:sym typeface="Arial"/>
            </a:endParaRPr>
          </a:p>
        </p:txBody>
      </p:sp>
      <p:cxnSp>
        <p:nvCxnSpPr>
          <p:cNvPr id="311" name="Google Shape;311;p2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12" name="Google Shape;312;p2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13" name="Google Shape;313;p2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24"/>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FF9900"/>
                </a:solidFill>
                <a:latin typeface="Open Sans"/>
                <a:ea typeface="Open Sans"/>
                <a:cs typeface="Open Sans"/>
                <a:sym typeface="Open Sans"/>
              </a:rPr>
              <a:t>lærere</a:t>
            </a:r>
            <a:endParaRPr b="1" i="0" sz="2700" u="none" cap="none" strike="noStrike">
              <a:solidFill>
                <a:srgbClr val="FF9900"/>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18" name="Shape 318"/>
        <p:cNvGrpSpPr/>
        <p:nvPr/>
      </p:nvGrpSpPr>
      <p:grpSpPr>
        <a:xfrm>
          <a:off x="0" y="0"/>
          <a:ext cx="0" cy="0"/>
          <a:chOff x="0" y="0"/>
          <a:chExt cx="0" cy="0"/>
        </a:xfrm>
      </p:grpSpPr>
      <p:sp>
        <p:nvSpPr>
          <p:cNvPr id="319" name="Google Shape;319;p2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2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25"/>
          <p:cNvSpPr txBox="1"/>
          <p:nvPr/>
        </p:nvSpPr>
        <p:spPr>
          <a:xfrm>
            <a:off x="3214225" y="964750"/>
            <a:ext cx="4798500" cy="2586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Redusere arbeidsmengden:</a:t>
            </a:r>
            <a:br>
              <a:rPr b="1" i="0" lang="en" sz="30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Lærerne trenger ikke å finne opp hjulet på nytt hver gang, men kan gjenbruke det som allerede finnes.</a:t>
            </a:r>
            <a:endParaRPr b="0" i="0" sz="1400" u="none" cap="none" strike="noStrike">
              <a:solidFill>
                <a:srgbClr val="000000"/>
              </a:solidFill>
              <a:latin typeface="Arial"/>
              <a:ea typeface="Arial"/>
              <a:cs typeface="Arial"/>
              <a:sym typeface="Arial"/>
            </a:endParaRPr>
          </a:p>
        </p:txBody>
      </p:sp>
      <p:cxnSp>
        <p:nvCxnSpPr>
          <p:cNvPr id="322" name="Google Shape;322;p2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23" name="Google Shape;323;p2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24" name="Google Shape;324;p2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25"/>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FF9900"/>
                </a:solidFill>
                <a:latin typeface="Open Sans"/>
                <a:ea typeface="Open Sans"/>
                <a:cs typeface="Open Sans"/>
                <a:sym typeface="Open Sans"/>
              </a:rPr>
              <a:t>lærere</a:t>
            </a:r>
            <a:endParaRPr b="1" i="0" sz="2700" u="none" cap="none" strike="noStrike">
              <a:solidFill>
                <a:srgbClr val="FF9900"/>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9" name="Shape 329"/>
        <p:cNvGrpSpPr/>
        <p:nvPr/>
      </p:nvGrpSpPr>
      <p:grpSpPr>
        <a:xfrm>
          <a:off x="0" y="0"/>
          <a:ext cx="0" cy="0"/>
          <a:chOff x="0" y="0"/>
          <a:chExt cx="0" cy="0"/>
        </a:xfrm>
      </p:grpSpPr>
      <p:sp>
        <p:nvSpPr>
          <p:cNvPr id="330" name="Google Shape;330;p2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2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 name="Google Shape;332;p26"/>
          <p:cNvSpPr txBox="1"/>
          <p:nvPr/>
        </p:nvSpPr>
        <p:spPr>
          <a:xfrm>
            <a:off x="3238350" y="1754825"/>
            <a:ext cx="5460000" cy="1015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Inspirere: </a:t>
            </a:r>
            <a:r>
              <a:rPr b="0" i="0" lang="en" sz="3000" u="none" cap="none" strike="noStrike">
                <a:solidFill>
                  <a:srgbClr val="004993"/>
                </a:solidFill>
                <a:latin typeface="Open Sans"/>
                <a:ea typeface="Open Sans"/>
                <a:cs typeface="Open Sans"/>
                <a:sym typeface="Open Sans"/>
              </a:rPr>
              <a:t> </a:t>
            </a:r>
            <a:br>
              <a:rPr b="0" i="0" lang="en" sz="30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er en måte å få nye ideer på.</a:t>
            </a:r>
            <a:endParaRPr b="0" i="0" sz="1400" u="none" cap="none" strike="noStrike">
              <a:solidFill>
                <a:srgbClr val="000000"/>
              </a:solidFill>
              <a:latin typeface="Arial"/>
              <a:ea typeface="Arial"/>
              <a:cs typeface="Arial"/>
              <a:sym typeface="Arial"/>
            </a:endParaRPr>
          </a:p>
        </p:txBody>
      </p:sp>
      <p:cxnSp>
        <p:nvCxnSpPr>
          <p:cNvPr id="333" name="Google Shape;333;p2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34" name="Google Shape;334;p2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35" name="Google Shape;335;p2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26"/>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FF9900"/>
                </a:solidFill>
                <a:latin typeface="Open Sans"/>
                <a:ea typeface="Open Sans"/>
                <a:cs typeface="Open Sans"/>
                <a:sym typeface="Open Sans"/>
              </a:rPr>
              <a:t>lærere</a:t>
            </a:r>
            <a:endParaRPr b="1" i="0" sz="2700" u="none" cap="none" strike="noStrike">
              <a:solidFill>
                <a:srgbClr val="FF9900"/>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0" name="Shape 340"/>
        <p:cNvGrpSpPr/>
        <p:nvPr/>
      </p:nvGrpSpPr>
      <p:grpSpPr>
        <a:xfrm>
          <a:off x="0" y="0"/>
          <a:ext cx="0" cy="0"/>
          <a:chOff x="0" y="0"/>
          <a:chExt cx="0" cy="0"/>
        </a:xfrm>
      </p:grpSpPr>
      <p:sp>
        <p:nvSpPr>
          <p:cNvPr id="341" name="Google Shape;341;p27"/>
          <p:cNvSpPr txBox="1"/>
          <p:nvPr/>
        </p:nvSpPr>
        <p:spPr>
          <a:xfrm>
            <a:off x="3123975" y="105375"/>
            <a:ext cx="5895900" cy="4214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00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Fremme aktive tilnærminger: </a:t>
            </a:r>
            <a:r>
              <a:rPr lang="en" sz="1600">
                <a:solidFill>
                  <a:srgbClr val="004993"/>
                </a:solidFill>
                <a:latin typeface="Open Sans"/>
                <a:ea typeface="Open Sans"/>
                <a:cs typeface="Open Sans"/>
                <a:sym typeface="Open Sans"/>
              </a:rPr>
              <a:t>Lærere kan utforme ulike praktiske strategier for å støtte "learning-by-doing"-opplevelser gjennom remiksing og tilpasning av OER.</a:t>
            </a:r>
            <a:endParaRPr sz="16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Fremme samarbeid: </a:t>
            </a:r>
            <a:r>
              <a:rPr lang="en" sz="1600">
                <a:solidFill>
                  <a:srgbClr val="004993"/>
                </a:solidFill>
                <a:latin typeface="Open Sans"/>
                <a:ea typeface="Open Sans"/>
                <a:cs typeface="Open Sans"/>
                <a:sym typeface="Open Sans"/>
              </a:rPr>
              <a:t>Kollegaveiledning, studentsamarbeid og ekspertinvolvering blir forsterket og beriker lærerne, takket være prosessen som de åpne lisensene tvinger frem.</a:t>
            </a:r>
            <a:endParaRPr sz="16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Støtte innovasjon: </a:t>
            </a:r>
            <a:r>
              <a:rPr lang="en" sz="1600">
                <a:solidFill>
                  <a:srgbClr val="004993"/>
                </a:solidFill>
                <a:latin typeface="Open Sans"/>
                <a:ea typeface="Open Sans"/>
                <a:cs typeface="Open Sans"/>
                <a:sym typeface="Open Sans"/>
              </a:rPr>
              <a:t>OER gir muligheter til å forbedre kvaliteten på undervisnings- og læringsmateriell, slik at andre kan bygge videre på dem og gi konstruktive tilbakemeldinger.</a:t>
            </a:r>
            <a:endParaRPr sz="1600">
              <a:solidFill>
                <a:srgbClr val="004993"/>
              </a:solidFill>
              <a:latin typeface="Open Sans"/>
              <a:ea typeface="Open Sans"/>
              <a:cs typeface="Open Sans"/>
              <a:sym typeface="Open Sans"/>
            </a:endParaRPr>
          </a:p>
          <a:p>
            <a:pPr indent="0" lvl="0" marL="0" rtl="0" algn="l">
              <a:lnSpc>
                <a:spcPct val="115000"/>
              </a:lnSpc>
              <a:spcBef>
                <a:spcPts val="1000"/>
              </a:spcBef>
              <a:spcAft>
                <a:spcPts val="1000"/>
              </a:spcAft>
              <a:buClr>
                <a:schemeClr val="dk1"/>
              </a:buClr>
              <a:buSzPts val="1100"/>
              <a:buFont typeface="Arial"/>
              <a:buNone/>
            </a:pPr>
            <a:r>
              <a:rPr b="1" lang="en" sz="1600">
                <a:solidFill>
                  <a:srgbClr val="004993"/>
                </a:solidFill>
                <a:latin typeface="Open Sans"/>
                <a:ea typeface="Open Sans"/>
                <a:cs typeface="Open Sans"/>
                <a:sym typeface="Open Sans"/>
              </a:rPr>
              <a:t>Sikre ettermælet: </a:t>
            </a:r>
            <a:r>
              <a:rPr lang="en" sz="1600">
                <a:solidFill>
                  <a:srgbClr val="004993"/>
                </a:solidFill>
                <a:latin typeface="Open Sans"/>
                <a:ea typeface="Open Sans"/>
                <a:cs typeface="Open Sans"/>
                <a:sym typeface="Open Sans"/>
              </a:rPr>
              <a:t>Gjenbruksprosessen som OER har satt i gang, fortsetter også etter at du har gått av med pensjon.</a:t>
            </a:r>
            <a:endParaRPr sz="1600">
              <a:solidFill>
                <a:srgbClr val="004993"/>
              </a:solidFill>
              <a:latin typeface="Open Sans"/>
              <a:ea typeface="Open Sans"/>
              <a:cs typeface="Open Sans"/>
              <a:sym typeface="Open Sans"/>
            </a:endParaRPr>
          </a:p>
        </p:txBody>
      </p:sp>
      <p:sp>
        <p:nvSpPr>
          <p:cNvPr id="342" name="Google Shape;342;p2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2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4" name="Google Shape;344;p2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45" name="Google Shape;345;p2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46" name="Google Shape;346;p2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27"/>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FF9900"/>
                </a:solidFill>
                <a:latin typeface="Open Sans"/>
                <a:ea typeface="Open Sans"/>
                <a:cs typeface="Open Sans"/>
                <a:sym typeface="Open Sans"/>
              </a:rPr>
              <a:t>lærere</a:t>
            </a:r>
            <a:endParaRPr b="1" i="0" sz="2700" u="none" cap="none" strike="noStrike">
              <a:solidFill>
                <a:srgbClr val="FF9900"/>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1" name="Shape 351"/>
        <p:cNvGrpSpPr/>
        <p:nvPr/>
      </p:nvGrpSpPr>
      <p:grpSpPr>
        <a:xfrm>
          <a:off x="0" y="0"/>
          <a:ext cx="0" cy="0"/>
          <a:chOff x="0" y="0"/>
          <a:chExt cx="0" cy="0"/>
        </a:xfrm>
      </p:grpSpPr>
      <p:sp>
        <p:nvSpPr>
          <p:cNvPr id="352" name="Google Shape;352;p2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2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4" name="Google Shape;354;p2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55" name="Google Shape;355;p2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56" name="Google Shape;356;p2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 name="Google Shape;357;p28"/>
          <p:cNvSpPr txBox="1"/>
          <p:nvPr/>
        </p:nvSpPr>
        <p:spPr>
          <a:xfrm>
            <a:off x="3175800" y="489575"/>
            <a:ext cx="5460000" cy="3236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Utvide valgmulighetene: </a:t>
            </a:r>
            <a:r>
              <a:rPr lang="en" sz="1600">
                <a:solidFill>
                  <a:srgbClr val="004993"/>
                </a:solidFill>
                <a:latin typeface="Open Sans"/>
                <a:ea typeface="Open Sans"/>
                <a:cs typeface="Open Sans"/>
                <a:sym typeface="Open Sans"/>
              </a:rPr>
              <a:t>OER-lærebøker utvider lærernes ressurser og kan garantere samme høye kvalitetsnivå som tradisjonelle lærebøker.</a:t>
            </a:r>
            <a:endParaRPr sz="16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 sz="1600">
                <a:solidFill>
                  <a:srgbClr val="004993"/>
                </a:solidFill>
                <a:latin typeface="Open Sans"/>
                <a:ea typeface="Open Sans"/>
                <a:cs typeface="Open Sans"/>
                <a:sym typeface="Open Sans"/>
              </a:rPr>
              <a:t>Økt akademisk frihet: </a:t>
            </a:r>
            <a:r>
              <a:rPr lang="en" sz="1600">
                <a:solidFill>
                  <a:srgbClr val="004993"/>
                </a:solidFill>
                <a:latin typeface="Open Sans"/>
                <a:ea typeface="Open Sans"/>
                <a:cs typeface="Open Sans"/>
                <a:sym typeface="Open Sans"/>
              </a:rPr>
              <a:t>Åpne lisenser på OER gjør det mulig for fakultetet å endre og oppdatere læringsressursene for kursene sine jevnlig.</a:t>
            </a:r>
            <a:endParaRPr sz="1600">
              <a:solidFill>
                <a:srgbClr val="004993"/>
              </a:solidFill>
              <a:latin typeface="Open Sans"/>
              <a:ea typeface="Open Sans"/>
              <a:cs typeface="Open Sans"/>
              <a:sym typeface="Open Sans"/>
            </a:endParaRPr>
          </a:p>
          <a:p>
            <a:pPr indent="0" lvl="0" marL="0" rtl="0" algn="l">
              <a:lnSpc>
                <a:spcPct val="115000"/>
              </a:lnSpc>
              <a:spcBef>
                <a:spcPts val="1000"/>
              </a:spcBef>
              <a:spcAft>
                <a:spcPts val="1000"/>
              </a:spcAft>
              <a:buClr>
                <a:schemeClr val="dk1"/>
              </a:buClr>
              <a:buSzPts val="1100"/>
              <a:buFont typeface="Arial"/>
              <a:buNone/>
            </a:pPr>
            <a:r>
              <a:rPr b="1" lang="en" sz="1600">
                <a:solidFill>
                  <a:srgbClr val="004993"/>
                </a:solidFill>
                <a:latin typeface="Open Sans"/>
                <a:ea typeface="Open Sans"/>
                <a:cs typeface="Open Sans"/>
                <a:sym typeface="Open Sans"/>
              </a:rPr>
              <a:t>Vis frem innovasjon og kreativitet: </a:t>
            </a:r>
            <a:r>
              <a:rPr lang="en" sz="1600">
                <a:solidFill>
                  <a:srgbClr val="004993"/>
                </a:solidFill>
                <a:latin typeface="Open Sans"/>
                <a:ea typeface="Open Sans"/>
                <a:cs typeface="Open Sans"/>
                <a:sym typeface="Open Sans"/>
              </a:rPr>
              <a:t>Kreativitet kan imponere potensielle studenter og sponsorer. Dette vil bidra til å øke studenttilstrømningen til enkelte kurs og øke verdien av den enkelte lærer.</a:t>
            </a:r>
            <a:endParaRPr sz="1600">
              <a:solidFill>
                <a:srgbClr val="004993"/>
              </a:solidFill>
              <a:latin typeface="Open Sans"/>
              <a:ea typeface="Open Sans"/>
              <a:cs typeface="Open Sans"/>
              <a:sym typeface="Open Sans"/>
            </a:endParaRPr>
          </a:p>
        </p:txBody>
      </p:sp>
      <p:sp>
        <p:nvSpPr>
          <p:cNvPr id="358" name="Google Shape;358;p28"/>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FF9900"/>
                </a:solidFill>
                <a:latin typeface="Open Sans"/>
                <a:ea typeface="Open Sans"/>
                <a:cs typeface="Open Sans"/>
                <a:sym typeface="Open Sans"/>
              </a:rPr>
              <a:t>lærere</a:t>
            </a:r>
            <a:endParaRPr b="1" i="0" sz="2700" u="none" cap="none" strike="noStrike">
              <a:solidFill>
                <a:srgbClr val="FF9900"/>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62" name="Shape 362"/>
        <p:cNvGrpSpPr/>
        <p:nvPr/>
      </p:nvGrpSpPr>
      <p:grpSpPr>
        <a:xfrm>
          <a:off x="0" y="0"/>
          <a:ext cx="0" cy="0"/>
          <a:chOff x="0" y="0"/>
          <a:chExt cx="0" cy="0"/>
        </a:xfrm>
      </p:grpSpPr>
      <p:sp>
        <p:nvSpPr>
          <p:cNvPr id="363" name="Google Shape;363;p2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2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65" name="Google Shape;365;p2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66" name="Google Shape;366;p2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67" name="Google Shape;367;p2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 name="Google Shape;368;p29"/>
          <p:cNvSpPr txBox="1"/>
          <p:nvPr/>
        </p:nvSpPr>
        <p:spPr>
          <a:xfrm>
            <a:off x="3091800" y="-48625"/>
            <a:ext cx="6052200" cy="462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500">
                <a:solidFill>
                  <a:srgbClr val="004993"/>
                </a:solidFill>
                <a:latin typeface="Open Sans"/>
                <a:ea typeface="Open Sans"/>
                <a:cs typeface="Open Sans"/>
                <a:sym typeface="Open Sans"/>
              </a:rPr>
              <a:t>Fremme stordriftsfordeler: </a:t>
            </a:r>
            <a:r>
              <a:rPr lang="en" sz="1500">
                <a:solidFill>
                  <a:schemeClr val="lt1"/>
                </a:solidFill>
                <a:latin typeface="Open Sans"/>
                <a:ea typeface="Open Sans"/>
                <a:cs typeface="Open Sans"/>
                <a:sym typeface="Open Sans"/>
              </a:rPr>
              <a:t>OER er gratis på nett, rimelig i trykt utgave, kan lagres for alltid og er enkle å oppdatere. Ressurser som ellers ville gått til innkjøp av lærebøker, kan omdirigeres til teknologi, bedre undervisning eller reduksjon av gjeld.</a:t>
            </a:r>
            <a:endParaRPr sz="1500">
              <a:solidFill>
                <a:schemeClr val="lt1"/>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 sz="1500">
                <a:solidFill>
                  <a:srgbClr val="004993"/>
                </a:solidFill>
                <a:latin typeface="Open Sans"/>
                <a:ea typeface="Open Sans"/>
                <a:cs typeface="Open Sans"/>
                <a:sym typeface="Open Sans"/>
              </a:rPr>
              <a:t>Støtte fakultetsutvikling: </a:t>
            </a:r>
            <a:r>
              <a:rPr lang="en" sz="1500">
                <a:solidFill>
                  <a:schemeClr val="lt1"/>
                </a:solidFill>
                <a:latin typeface="Open Sans"/>
                <a:ea typeface="Open Sans"/>
                <a:cs typeface="Open Sans"/>
                <a:sym typeface="Open Sans"/>
              </a:rPr>
              <a:t>Økt tilgang til og bruk av OER, samt kollegial læring mellom fakultetsmedlemmer på tvers av institusjonene, bidrar til å heve kvaliteten på undervisningsmaterialet.</a:t>
            </a:r>
            <a:endParaRPr b="1" sz="15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 sz="1500">
                <a:solidFill>
                  <a:srgbClr val="004993"/>
                </a:solidFill>
                <a:latin typeface="Open Sans"/>
                <a:ea typeface="Open Sans"/>
                <a:cs typeface="Open Sans"/>
                <a:sym typeface="Open Sans"/>
              </a:rPr>
              <a:t>Få mest mulig ut av offentlige investeringer: </a:t>
            </a:r>
            <a:r>
              <a:rPr lang="en" sz="1500">
                <a:solidFill>
                  <a:schemeClr val="lt1"/>
                </a:solidFill>
                <a:latin typeface="Open Sans"/>
                <a:ea typeface="Open Sans"/>
                <a:cs typeface="Open Sans"/>
                <a:sym typeface="Open Sans"/>
              </a:rPr>
              <a:t>Ressurser som er offentlig finansiert, brukes til å skape offentlig kunnskap og deles mellom institusjoner, noe som reduserer kostnadene.</a:t>
            </a:r>
            <a:endParaRPr sz="1500">
              <a:solidFill>
                <a:schemeClr val="lt1"/>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 sz="1500">
                <a:solidFill>
                  <a:srgbClr val="004993"/>
                </a:solidFill>
                <a:latin typeface="Open Sans"/>
                <a:ea typeface="Open Sans"/>
                <a:cs typeface="Open Sans"/>
                <a:sym typeface="Open Sans"/>
              </a:rPr>
              <a:t>Støtte selvpromotering: </a:t>
            </a:r>
            <a:r>
              <a:rPr lang="en" sz="1500">
                <a:solidFill>
                  <a:schemeClr val="lt1"/>
                </a:solidFill>
                <a:latin typeface="Open Sans"/>
                <a:ea typeface="Open Sans"/>
                <a:cs typeface="Open Sans"/>
                <a:sym typeface="Open Sans"/>
              </a:rPr>
              <a:t>Institusjonens offentlige omdømme kan i stor grad dra nytte av at OER av høy kvalitet deles og gjenbrukes.</a:t>
            </a:r>
            <a:endParaRPr sz="1500">
              <a:solidFill>
                <a:schemeClr val="lt1"/>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en" sz="1500">
                <a:solidFill>
                  <a:srgbClr val="004993"/>
                </a:solidFill>
                <a:latin typeface="Open Sans"/>
                <a:ea typeface="Open Sans"/>
                <a:cs typeface="Open Sans"/>
                <a:sym typeface="Open Sans"/>
              </a:rPr>
              <a:t>Støtte internasjonalt samarbeid: </a:t>
            </a:r>
            <a:r>
              <a:rPr lang="en" sz="1500">
                <a:solidFill>
                  <a:schemeClr val="lt1"/>
                </a:solidFill>
                <a:latin typeface="Open Sans"/>
                <a:ea typeface="Open Sans"/>
                <a:cs typeface="Open Sans"/>
                <a:sym typeface="Open Sans"/>
              </a:rPr>
              <a:t>Arbeid med OER øker institusjonens synlighet og forbedrer omdømmet på internasjonalt nivå gjennom aktivt samarbeid med andre institusjoner over hele verden.</a:t>
            </a:r>
            <a:endParaRPr b="1" i="0" sz="1500" u="none" cap="none" strike="noStrike">
              <a:solidFill>
                <a:schemeClr val="lt1"/>
              </a:solidFill>
              <a:latin typeface="Open Sans"/>
              <a:ea typeface="Open Sans"/>
              <a:cs typeface="Open Sans"/>
              <a:sym typeface="Open Sans"/>
            </a:endParaRPr>
          </a:p>
        </p:txBody>
      </p:sp>
      <p:sp>
        <p:nvSpPr>
          <p:cNvPr id="369" name="Google Shape;369;p29"/>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45BEDF"/>
                </a:solidFill>
                <a:latin typeface="Open Sans"/>
                <a:ea typeface="Open Sans"/>
                <a:cs typeface="Open Sans"/>
                <a:sym typeface="Open Sans"/>
              </a:rPr>
              <a:t>institusjoner</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p3"/>
          <p:cNvSpPr txBox="1"/>
          <p:nvPr/>
        </p:nvSpPr>
        <p:spPr>
          <a:xfrm>
            <a:off x="3904675" y="1560425"/>
            <a:ext cx="2187900" cy="156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Hva er OER?</a:t>
            </a:r>
            <a:endParaRPr b="1" i="0" sz="4600" u="none" cap="none" strike="noStrike">
              <a:solidFill>
                <a:srgbClr val="004993"/>
              </a:solidFill>
              <a:latin typeface="Open Sans"/>
              <a:ea typeface="Open Sans"/>
              <a:cs typeface="Open Sans"/>
              <a:sym typeface="Open Sans"/>
            </a:endParaRPr>
          </a:p>
        </p:txBody>
      </p:sp>
      <p:sp>
        <p:nvSpPr>
          <p:cNvPr id="73" name="Google Shape;73;p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4" name="Google Shape;74;p3"/>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75" name="Google Shape;75;p3"/>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76" name="Google Shape;76;p3"/>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77" name="Google Shape;77;p3"/>
          <p:cNvSpPr txBox="1"/>
          <p:nvPr/>
        </p:nvSpPr>
        <p:spPr>
          <a:xfrm>
            <a:off x="7522677" y="4695575"/>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 sz="700" u="none" cap="none" strike="noStrike">
                <a:solidFill>
                  <a:srgbClr val="000000"/>
                </a:solidFill>
                <a:latin typeface="Open Sans"/>
                <a:ea typeface="Open Sans"/>
                <a:cs typeface="Open Sans"/>
                <a:sym typeface="Open Sans"/>
              </a:rPr>
              <a:t>Your organisation’s logo </a:t>
            </a:r>
            <a:r>
              <a:rPr b="0" i="0" lang="en" sz="700" u="none" cap="none" strike="noStrike">
                <a:solidFill>
                  <a:srgbClr val="000000"/>
                </a:solidFill>
                <a:latin typeface="Open Sans"/>
                <a:ea typeface="Open Sans"/>
                <a:cs typeface="Open Sans"/>
                <a:sym typeface="Open Sans"/>
              </a:rPr>
              <a:t> </a:t>
            </a:r>
            <a:endParaRPr b="0" i="0" sz="700" u="none" cap="none" strike="noStrike">
              <a:solidFill>
                <a:srgbClr val="000000"/>
              </a:solidFill>
              <a:latin typeface="Open Sans"/>
              <a:ea typeface="Open Sans"/>
              <a:cs typeface="Open Sans"/>
              <a:sym typeface="Open Sans"/>
            </a:endParaRPr>
          </a:p>
        </p:txBody>
      </p:sp>
      <p:cxnSp>
        <p:nvCxnSpPr>
          <p:cNvPr id="78" name="Google Shape;78;p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79" name="Google Shape;79;p3"/>
          <p:cNvSpPr txBox="1"/>
          <p:nvPr/>
        </p:nvSpPr>
        <p:spPr>
          <a:xfrm>
            <a:off x="6236975" y="484425"/>
            <a:ext cx="22953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a:solidFill>
                  <a:srgbClr val="FF0000"/>
                </a:solidFill>
              </a:rPr>
              <a:t>EKSEMPEL PÅ TILPASNING TIL </a:t>
            </a:r>
            <a:endParaRPr>
              <a:solidFill>
                <a:srgbClr val="FF0000"/>
              </a:solidFill>
            </a:endParaRPr>
          </a:p>
          <a:p>
            <a:pPr indent="0" lvl="0" marL="0" rtl="0" algn="l">
              <a:spcBef>
                <a:spcPts val="0"/>
              </a:spcBef>
              <a:spcAft>
                <a:spcPts val="0"/>
              </a:spcAft>
              <a:buClr>
                <a:schemeClr val="dk1"/>
              </a:buClr>
              <a:buSzPts val="1100"/>
              <a:buFont typeface="Arial"/>
              <a:buNone/>
            </a:pPr>
            <a:r>
              <a:rPr lang="en">
                <a:solidFill>
                  <a:srgbClr val="FF0000"/>
                </a:solidFill>
              </a:rPr>
              <a:t>DINE BEHOV</a:t>
            </a:r>
            <a:endParaRPr>
              <a:solidFill>
                <a:srgbClr val="FF0000"/>
              </a:solidFill>
            </a:endParaRPr>
          </a:p>
        </p:txBody>
      </p:sp>
      <p:sp>
        <p:nvSpPr>
          <p:cNvPr id="80" name="Google Shape;80;p3"/>
          <p:cNvSpPr txBox="1"/>
          <p:nvPr/>
        </p:nvSpPr>
        <p:spPr>
          <a:xfrm>
            <a:off x="6431550" y="401535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FF0000"/>
                </a:solidFill>
              </a:rPr>
              <a:t>Legg til organisasjonens logo</a:t>
            </a:r>
            <a:endParaRPr b="0" i="0" sz="1400" u="none" cap="none" strike="noStrike">
              <a:solidFill>
                <a:srgbClr val="FF0000"/>
              </a:solidFill>
              <a:latin typeface="Arial"/>
              <a:ea typeface="Arial"/>
              <a:cs typeface="Arial"/>
              <a:sym typeface="Arial"/>
            </a:endParaRPr>
          </a:p>
        </p:txBody>
      </p:sp>
      <p:sp>
        <p:nvSpPr>
          <p:cNvPr id="81" name="Google Shape;81;p3"/>
          <p:cNvSpPr txBox="1"/>
          <p:nvPr/>
        </p:nvSpPr>
        <p:spPr>
          <a:xfrm>
            <a:off x="2248100" y="401535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FF0000"/>
                </a:solidFill>
              </a:rPr>
              <a:t>Legg til attribusjonserklæringen</a:t>
            </a:r>
            <a:endParaRPr b="0" i="0" sz="1400" u="none" cap="none" strike="noStrike">
              <a:solidFill>
                <a:srgbClr val="FF0000"/>
              </a:solidFill>
              <a:latin typeface="Arial"/>
              <a:ea typeface="Arial"/>
              <a:cs typeface="Arial"/>
              <a:sym typeface="Arial"/>
            </a:endParaRPr>
          </a:p>
        </p:txBody>
      </p:sp>
      <p:sp>
        <p:nvSpPr>
          <p:cNvPr id="82" name="Google Shape;82;p3"/>
          <p:cNvSpPr/>
          <p:nvPr/>
        </p:nvSpPr>
        <p:spPr>
          <a:xfrm>
            <a:off x="198502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3"/>
          <p:cNvSpPr/>
          <p:nvPr/>
        </p:nvSpPr>
        <p:spPr>
          <a:xfrm>
            <a:off x="623697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3"/>
          <p:cNvSpPr txBox="1"/>
          <p:nvPr/>
        </p:nvSpPr>
        <p:spPr>
          <a:xfrm>
            <a:off x="1316025" y="4698300"/>
            <a:ext cx="5313600" cy="396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 sz="800" u="none" cap="none" strike="noStrike">
                <a:solidFill>
                  <a:srgbClr val="000000"/>
                </a:solidFill>
                <a:latin typeface="Open Sans"/>
                <a:ea typeface="Open Sans"/>
                <a:cs typeface="Open Sans"/>
                <a:sym typeface="Open Sans"/>
              </a:rPr>
              <a:t>This work is a derivative of “1. OE Benefits - ENOEL slides”</a:t>
            </a:r>
            <a:r>
              <a:rPr b="0" i="0" lang="en" sz="800" u="none" cap="none" strike="noStrike">
                <a:solidFill>
                  <a:schemeClr val="dk1"/>
                </a:solidFill>
                <a:latin typeface="Open Sans"/>
                <a:ea typeface="Open Sans"/>
                <a:cs typeface="Open Sans"/>
                <a:sym typeface="Open Sans"/>
              </a:rPr>
              <a:t>,</a:t>
            </a:r>
            <a:endParaRPr b="0" i="0" sz="8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0" i="0" lang="en" sz="8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https://zenodo.org/doi/10.5281/zenodo.5568482</a:t>
            </a:r>
            <a:r>
              <a:rPr b="0" i="0" lang="en" sz="800" u="none" cap="none" strike="noStrike">
                <a:solidFill>
                  <a:schemeClr val="dk1"/>
                </a:solidFill>
                <a:latin typeface="Open Sans"/>
                <a:ea typeface="Open Sans"/>
                <a:cs typeface="Open Sans"/>
                <a:sym typeface="Open Sans"/>
              </a:rPr>
              <a:t>,</a:t>
            </a:r>
            <a:r>
              <a:rPr b="0" i="0" lang="en" sz="800" u="none" cap="none" strike="noStrike">
                <a:solidFill>
                  <a:srgbClr val="000000"/>
                </a:solidFill>
                <a:latin typeface="Open Sans"/>
                <a:ea typeface="Open Sans"/>
                <a:cs typeface="Open Sans"/>
                <a:sym typeface="Open Sans"/>
              </a:rPr>
              <a:t> by </a:t>
            </a:r>
            <a:r>
              <a:rPr b="0" i="0" lang="en" sz="8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en" sz="800" u="none" cap="none" strike="noStrike">
                <a:solidFill>
                  <a:srgbClr val="004993"/>
                </a:solidFill>
                <a:latin typeface="Open Sans"/>
                <a:ea typeface="Open Sans"/>
                <a:cs typeface="Open Sans"/>
                <a:sym typeface="Open Sans"/>
              </a:rPr>
              <a:t> </a:t>
            </a:r>
            <a:r>
              <a:rPr b="0" i="0" lang="en" sz="800" u="none" cap="none" strike="noStrike">
                <a:solidFill>
                  <a:schemeClr val="dk1"/>
                </a:solidFill>
                <a:latin typeface="Open Sans"/>
                <a:ea typeface="Open Sans"/>
                <a:cs typeface="Open Sans"/>
                <a:sym typeface="Open Sans"/>
              </a:rPr>
              <a:t>(ENOEL) </a:t>
            </a:r>
            <a:r>
              <a:rPr b="0" i="0" lang="en" sz="8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endParaRPr b="0" i="0" sz="800" u="none" cap="none" strike="noStrike">
              <a:solidFill>
                <a:srgbClr val="000000"/>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73" name="Shape 373"/>
        <p:cNvGrpSpPr/>
        <p:nvPr/>
      </p:nvGrpSpPr>
      <p:grpSpPr>
        <a:xfrm>
          <a:off x="0" y="0"/>
          <a:ext cx="0" cy="0"/>
          <a:chOff x="0" y="0"/>
          <a:chExt cx="0" cy="0"/>
        </a:xfrm>
      </p:grpSpPr>
      <p:sp>
        <p:nvSpPr>
          <p:cNvPr id="374" name="Google Shape;374;p3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p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 name="Google Shape;376;p30"/>
          <p:cNvSpPr txBox="1"/>
          <p:nvPr/>
        </p:nvSpPr>
        <p:spPr>
          <a:xfrm>
            <a:off x="3202900" y="390450"/>
            <a:ext cx="5292300" cy="369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Fremme stordriftsfordeler: </a:t>
            </a:r>
            <a:r>
              <a:rPr b="0" i="0" lang="en" sz="3000" u="none" cap="none" strike="noStrike">
                <a:solidFill>
                  <a:srgbClr val="004993"/>
                </a:solidFill>
                <a:latin typeface="Open Sans"/>
                <a:ea typeface="Open Sans"/>
                <a:cs typeface="Open Sans"/>
                <a:sym typeface="Open Sans"/>
              </a:rPr>
              <a:t> </a:t>
            </a:r>
            <a:br>
              <a:rPr b="0" i="0" lang="en" sz="3000" u="none" cap="none" strike="noStrike">
                <a:solidFill>
                  <a:srgbClr val="004993"/>
                </a:solidFill>
                <a:latin typeface="Open Sans"/>
                <a:ea typeface="Open Sans"/>
                <a:cs typeface="Open Sans"/>
                <a:sym typeface="Open Sans"/>
              </a:rPr>
            </a:br>
            <a:r>
              <a:rPr lang="en" sz="2400">
                <a:solidFill>
                  <a:schemeClr val="lt1"/>
                </a:solidFill>
                <a:latin typeface="Open Sans"/>
                <a:ea typeface="Open Sans"/>
                <a:cs typeface="Open Sans"/>
                <a:sym typeface="Open Sans"/>
              </a:rPr>
              <a:t>OER er gratis på nett, rimelig i trykt utgave, kan lagres for alltid og er enkle å oppdatere. Ressurser som ellers ville gått til innkjøp av lærebøker, kan omdirigeres til teknologi, bedre undervisning eller reduksjon av gjeld.</a:t>
            </a:r>
            <a:endParaRPr b="1" i="0" sz="1300" u="none" cap="none" strike="noStrike">
              <a:solidFill>
                <a:srgbClr val="004993"/>
              </a:solidFill>
              <a:latin typeface="Open Sans"/>
              <a:ea typeface="Open Sans"/>
              <a:cs typeface="Open Sans"/>
              <a:sym typeface="Open Sans"/>
            </a:endParaRPr>
          </a:p>
        </p:txBody>
      </p:sp>
      <p:cxnSp>
        <p:nvCxnSpPr>
          <p:cNvPr id="377" name="Google Shape;377;p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78" name="Google Shape;378;p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79" name="Google Shape;379;p3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p30"/>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45BEDF"/>
                </a:solidFill>
                <a:latin typeface="Open Sans"/>
                <a:ea typeface="Open Sans"/>
                <a:cs typeface="Open Sans"/>
                <a:sym typeface="Open Sans"/>
              </a:rPr>
              <a:t>institusjoner</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84" name="Shape 384"/>
        <p:cNvGrpSpPr/>
        <p:nvPr/>
      </p:nvGrpSpPr>
      <p:grpSpPr>
        <a:xfrm>
          <a:off x="0" y="0"/>
          <a:ext cx="0" cy="0"/>
          <a:chOff x="0" y="0"/>
          <a:chExt cx="0" cy="0"/>
        </a:xfrm>
      </p:grpSpPr>
      <p:sp>
        <p:nvSpPr>
          <p:cNvPr id="385" name="Google Shape;385;p3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 name="Google Shape;386;p3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 name="Google Shape;387;p31"/>
          <p:cNvSpPr txBox="1"/>
          <p:nvPr/>
        </p:nvSpPr>
        <p:spPr>
          <a:xfrm>
            <a:off x="3214225" y="1015925"/>
            <a:ext cx="5742600" cy="249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Støtte fakultetsutvikling: </a:t>
            </a:r>
            <a:br>
              <a:rPr b="0" i="0" lang="en" sz="2800" u="none" cap="none" strike="noStrike">
                <a:solidFill>
                  <a:srgbClr val="004993"/>
                </a:solidFill>
                <a:latin typeface="Open Sans"/>
                <a:ea typeface="Open Sans"/>
                <a:cs typeface="Open Sans"/>
                <a:sym typeface="Open Sans"/>
              </a:rPr>
            </a:br>
            <a:r>
              <a:rPr lang="en" sz="2400">
                <a:solidFill>
                  <a:schemeClr val="lt1"/>
                </a:solidFill>
                <a:latin typeface="Open Sans"/>
                <a:ea typeface="Open Sans"/>
                <a:cs typeface="Open Sans"/>
                <a:sym typeface="Open Sans"/>
              </a:rPr>
              <a:t>Økt tilgang til og bruk av OER, samt kollegial læring mellom fakultetsmedlemmer på tvers av institusjonene, bidrar til å heve kvaliteten på undervisningsmaterialet.</a:t>
            </a:r>
            <a:endParaRPr b="1" i="0" sz="2400" u="none" cap="none" strike="noStrike">
              <a:solidFill>
                <a:srgbClr val="004993"/>
              </a:solidFill>
              <a:latin typeface="Open Sans"/>
              <a:ea typeface="Open Sans"/>
              <a:cs typeface="Open Sans"/>
              <a:sym typeface="Open Sans"/>
            </a:endParaRPr>
          </a:p>
        </p:txBody>
      </p:sp>
      <p:cxnSp>
        <p:nvCxnSpPr>
          <p:cNvPr id="388" name="Google Shape;388;p3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89" name="Google Shape;389;p3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90" name="Google Shape;390;p3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p31"/>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45BEDF"/>
                </a:solidFill>
                <a:latin typeface="Open Sans"/>
                <a:ea typeface="Open Sans"/>
                <a:cs typeface="Open Sans"/>
                <a:sym typeface="Open Sans"/>
              </a:rPr>
              <a:t>institusjoner</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95" name="Shape 395"/>
        <p:cNvGrpSpPr/>
        <p:nvPr/>
      </p:nvGrpSpPr>
      <p:grpSpPr>
        <a:xfrm>
          <a:off x="0" y="0"/>
          <a:ext cx="0" cy="0"/>
          <a:chOff x="0" y="0"/>
          <a:chExt cx="0" cy="0"/>
        </a:xfrm>
      </p:grpSpPr>
      <p:sp>
        <p:nvSpPr>
          <p:cNvPr id="396" name="Google Shape;396;p3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p3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32"/>
          <p:cNvSpPr txBox="1"/>
          <p:nvPr/>
        </p:nvSpPr>
        <p:spPr>
          <a:xfrm>
            <a:off x="3222900" y="759900"/>
            <a:ext cx="53808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Få mest mulig ut av offentlige investeringer: </a:t>
            </a:r>
            <a:br>
              <a:rPr b="1" i="0" lang="en" sz="2800" u="none" cap="none" strike="noStrike">
                <a:solidFill>
                  <a:srgbClr val="004993"/>
                </a:solidFill>
                <a:latin typeface="Open Sans"/>
                <a:ea typeface="Open Sans"/>
                <a:cs typeface="Open Sans"/>
                <a:sym typeface="Open Sans"/>
              </a:rPr>
            </a:br>
            <a:r>
              <a:rPr lang="en" sz="2400">
                <a:solidFill>
                  <a:schemeClr val="lt1"/>
                </a:solidFill>
                <a:latin typeface="Open Sans"/>
                <a:ea typeface="Open Sans"/>
                <a:cs typeface="Open Sans"/>
                <a:sym typeface="Open Sans"/>
              </a:rPr>
              <a:t>Ressurser som er offentlig finansiert, brukes til å skape offentlig kunnskap og deles mellom institusjoner, noe som reduserer kostnadene.</a:t>
            </a:r>
            <a:endParaRPr b="1" i="0" sz="1300" u="none" cap="none" strike="noStrike">
              <a:solidFill>
                <a:srgbClr val="004993"/>
              </a:solidFill>
              <a:latin typeface="Open Sans"/>
              <a:ea typeface="Open Sans"/>
              <a:cs typeface="Open Sans"/>
              <a:sym typeface="Open Sans"/>
            </a:endParaRPr>
          </a:p>
        </p:txBody>
      </p:sp>
      <p:cxnSp>
        <p:nvCxnSpPr>
          <p:cNvPr id="399" name="Google Shape;399;p3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00" name="Google Shape;400;p3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01" name="Google Shape;401;p3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32"/>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45BEDF"/>
                </a:solidFill>
                <a:latin typeface="Open Sans"/>
                <a:ea typeface="Open Sans"/>
                <a:cs typeface="Open Sans"/>
                <a:sym typeface="Open Sans"/>
              </a:rPr>
              <a:t>institusjoner</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06" name="Shape 406"/>
        <p:cNvGrpSpPr/>
        <p:nvPr/>
      </p:nvGrpSpPr>
      <p:grpSpPr>
        <a:xfrm>
          <a:off x="0" y="0"/>
          <a:ext cx="0" cy="0"/>
          <a:chOff x="0" y="0"/>
          <a:chExt cx="0" cy="0"/>
        </a:xfrm>
      </p:grpSpPr>
      <p:sp>
        <p:nvSpPr>
          <p:cNvPr id="407" name="Google Shape;407;p3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p3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33"/>
          <p:cNvSpPr txBox="1"/>
          <p:nvPr/>
        </p:nvSpPr>
        <p:spPr>
          <a:xfrm>
            <a:off x="3202900" y="1385375"/>
            <a:ext cx="5292300" cy="1754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Støtte selvpromotering: </a:t>
            </a:r>
            <a:r>
              <a:rPr b="0" i="0" lang="en" sz="3000" u="none" cap="none" strike="noStrike">
                <a:solidFill>
                  <a:srgbClr val="004993"/>
                </a:solidFill>
                <a:latin typeface="Open Sans"/>
                <a:ea typeface="Open Sans"/>
                <a:cs typeface="Open Sans"/>
                <a:sym typeface="Open Sans"/>
              </a:rPr>
              <a:t> </a:t>
            </a:r>
            <a:br>
              <a:rPr b="0" i="0" lang="en" sz="3000" u="none" cap="none" strike="noStrike">
                <a:solidFill>
                  <a:srgbClr val="004993"/>
                </a:solidFill>
                <a:latin typeface="Open Sans"/>
                <a:ea typeface="Open Sans"/>
                <a:cs typeface="Open Sans"/>
                <a:sym typeface="Open Sans"/>
              </a:rPr>
            </a:br>
            <a:r>
              <a:rPr lang="en" sz="2400">
                <a:solidFill>
                  <a:schemeClr val="lt1"/>
                </a:solidFill>
                <a:latin typeface="Open Sans"/>
                <a:ea typeface="Open Sans"/>
                <a:cs typeface="Open Sans"/>
                <a:sym typeface="Open Sans"/>
              </a:rPr>
              <a:t>Institusjonens offentlige omdømme kan i stor grad dra nytte av at OER av høy kvalitet deles og gjenbrukes.</a:t>
            </a:r>
            <a:endParaRPr b="1" i="0" sz="1300" u="none" cap="none" strike="noStrike">
              <a:solidFill>
                <a:srgbClr val="004993"/>
              </a:solidFill>
              <a:latin typeface="Open Sans"/>
              <a:ea typeface="Open Sans"/>
              <a:cs typeface="Open Sans"/>
              <a:sym typeface="Open Sans"/>
            </a:endParaRPr>
          </a:p>
        </p:txBody>
      </p:sp>
      <p:cxnSp>
        <p:nvCxnSpPr>
          <p:cNvPr id="410" name="Google Shape;410;p3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11" name="Google Shape;411;p3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12" name="Google Shape;412;p3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33"/>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45BEDF"/>
                </a:solidFill>
                <a:latin typeface="Open Sans"/>
                <a:ea typeface="Open Sans"/>
                <a:cs typeface="Open Sans"/>
                <a:sym typeface="Open Sans"/>
              </a:rPr>
              <a:t>institusjoner</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17" name="Shape 417"/>
        <p:cNvGrpSpPr/>
        <p:nvPr/>
      </p:nvGrpSpPr>
      <p:grpSpPr>
        <a:xfrm>
          <a:off x="0" y="0"/>
          <a:ext cx="0" cy="0"/>
          <a:chOff x="0" y="0"/>
          <a:chExt cx="0" cy="0"/>
        </a:xfrm>
      </p:grpSpPr>
      <p:sp>
        <p:nvSpPr>
          <p:cNvPr id="418" name="Google Shape;418;p3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 name="Google Shape;420;p34"/>
          <p:cNvSpPr txBox="1"/>
          <p:nvPr/>
        </p:nvSpPr>
        <p:spPr>
          <a:xfrm>
            <a:off x="3208575" y="663200"/>
            <a:ext cx="5286600" cy="332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Støtte internasjonalt samarbeid:</a:t>
            </a:r>
            <a:br>
              <a:rPr b="1" i="0" lang="en" sz="2800" u="none" cap="none" strike="noStrike">
                <a:solidFill>
                  <a:srgbClr val="004993"/>
                </a:solidFill>
                <a:latin typeface="Open Sans"/>
                <a:ea typeface="Open Sans"/>
                <a:cs typeface="Open Sans"/>
                <a:sym typeface="Open Sans"/>
              </a:rPr>
            </a:br>
            <a:r>
              <a:rPr lang="en" sz="2400">
                <a:solidFill>
                  <a:schemeClr val="lt1"/>
                </a:solidFill>
                <a:latin typeface="Open Sans"/>
                <a:ea typeface="Open Sans"/>
                <a:cs typeface="Open Sans"/>
                <a:sym typeface="Open Sans"/>
              </a:rPr>
              <a:t>Arbeid med OER øker institusjonens synlighet og forbedrer omdømmet på internasjonalt nivå gjennom aktivt samarbeid med andre institusjoner over hele verden.</a:t>
            </a:r>
            <a:r>
              <a:rPr b="0" i="0" lang="en" sz="2400" u="none" cap="none" strike="noStrike">
                <a:solidFill>
                  <a:srgbClr val="004993"/>
                </a:solidFill>
                <a:latin typeface="Open Sans"/>
                <a:ea typeface="Open Sans"/>
                <a:cs typeface="Open Sans"/>
                <a:sym typeface="Open Sans"/>
              </a:rPr>
              <a:t> </a:t>
            </a:r>
            <a:endParaRPr b="1" i="0" sz="2400" u="none" cap="none" strike="noStrike">
              <a:solidFill>
                <a:srgbClr val="004993"/>
              </a:solidFill>
              <a:latin typeface="Open Sans"/>
              <a:ea typeface="Open Sans"/>
              <a:cs typeface="Open Sans"/>
              <a:sym typeface="Open Sans"/>
            </a:endParaRPr>
          </a:p>
        </p:txBody>
      </p:sp>
      <p:cxnSp>
        <p:nvCxnSpPr>
          <p:cNvPr id="421" name="Google Shape;421;p3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22" name="Google Shape;422;p3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23" name="Google Shape;423;p3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34"/>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45BEDF"/>
                </a:solidFill>
                <a:latin typeface="Open Sans"/>
                <a:ea typeface="Open Sans"/>
                <a:cs typeface="Open Sans"/>
                <a:sym typeface="Open Sans"/>
              </a:rPr>
              <a:t>institusjoner</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28" name="Shape 428"/>
        <p:cNvGrpSpPr/>
        <p:nvPr/>
      </p:nvGrpSpPr>
      <p:grpSpPr>
        <a:xfrm>
          <a:off x="0" y="0"/>
          <a:ext cx="0" cy="0"/>
          <a:chOff x="0" y="0"/>
          <a:chExt cx="0" cy="0"/>
        </a:xfrm>
      </p:grpSpPr>
      <p:sp>
        <p:nvSpPr>
          <p:cNvPr id="429" name="Google Shape;429;p3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3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31" name="Google Shape;431;p3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32" name="Google Shape;432;p3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 name="Google Shape;433;p35"/>
          <p:cNvSpPr txBox="1"/>
          <p:nvPr/>
        </p:nvSpPr>
        <p:spPr>
          <a:xfrm>
            <a:off x="3202900" y="241300"/>
            <a:ext cx="5744400" cy="4032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lang="en" sz="2000">
                <a:solidFill>
                  <a:srgbClr val="004993"/>
                </a:solidFill>
                <a:latin typeface="Open Sans"/>
                <a:ea typeface="Open Sans"/>
                <a:cs typeface="Open Sans"/>
                <a:sym typeface="Open Sans"/>
              </a:rPr>
              <a:t>Lette rekruttering:</a:t>
            </a:r>
            <a:r>
              <a:rPr b="0" i="0" lang="en" sz="2000" u="none" cap="none" strike="noStrike">
                <a:solidFill>
                  <a:srgbClr val="004993"/>
                </a:solidFill>
                <a:latin typeface="Open Sans"/>
                <a:ea typeface="Open Sans"/>
                <a:cs typeface="Open Sans"/>
                <a:sym typeface="Open Sans"/>
              </a:rPr>
              <a:t> </a:t>
            </a:r>
            <a:br>
              <a:rPr b="0" i="0" lang="en" sz="2000" u="none" cap="none" strike="noStrike">
                <a:solidFill>
                  <a:srgbClr val="004993"/>
                </a:solidFill>
                <a:latin typeface="Open Sans"/>
                <a:ea typeface="Open Sans"/>
                <a:cs typeface="Open Sans"/>
                <a:sym typeface="Open Sans"/>
              </a:rPr>
            </a:br>
            <a:r>
              <a:rPr lang="en" sz="2000">
                <a:solidFill>
                  <a:schemeClr val="lt1"/>
                </a:solidFill>
                <a:latin typeface="Open Sans"/>
                <a:ea typeface="Open Sans"/>
                <a:cs typeface="Open Sans"/>
                <a:sym typeface="Open Sans"/>
              </a:rPr>
              <a:t>Bruken av OER øker deltakelsen i høyere utdanning ved å utvide tilgangen for studenter med utradisjonelle læringsstrategier, som tar valg basert på kvaliteten på de tilgjengelige læringsmaterialene.</a:t>
            </a:r>
            <a:endParaRPr b="0"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lang="en" sz="2000">
                <a:solidFill>
                  <a:srgbClr val="004993"/>
                </a:solidFill>
                <a:latin typeface="Open Sans"/>
                <a:ea typeface="Open Sans"/>
                <a:cs typeface="Open Sans"/>
                <a:sym typeface="Open Sans"/>
              </a:rPr>
              <a:t>Styrke bevaring av alumni: </a:t>
            </a:r>
            <a:r>
              <a:rPr b="0" i="0" lang="en" sz="2000" u="none" cap="none" strike="noStrike">
                <a:solidFill>
                  <a:srgbClr val="004993"/>
                </a:solidFill>
                <a:latin typeface="Open Sans"/>
                <a:ea typeface="Open Sans"/>
                <a:cs typeface="Open Sans"/>
                <a:sym typeface="Open Sans"/>
              </a:rPr>
              <a:t> </a:t>
            </a:r>
            <a:br>
              <a:rPr b="0" i="0" lang="en" sz="2000" u="none" cap="none" strike="noStrike">
                <a:solidFill>
                  <a:srgbClr val="004993"/>
                </a:solidFill>
                <a:latin typeface="Open Sans"/>
                <a:ea typeface="Open Sans"/>
                <a:cs typeface="Open Sans"/>
                <a:sym typeface="Open Sans"/>
              </a:rPr>
            </a:br>
            <a:r>
              <a:rPr lang="en" sz="2000">
                <a:solidFill>
                  <a:schemeClr val="lt1"/>
                </a:solidFill>
                <a:latin typeface="Open Sans"/>
                <a:ea typeface="Open Sans"/>
                <a:cs typeface="Open Sans"/>
                <a:sym typeface="Open Sans"/>
              </a:rPr>
              <a:t> Ved å tilby alumni OER av høy kvalitet kan institusjonen holde forbindelsen med dem aktiv.</a:t>
            </a:r>
            <a:endParaRPr b="1" i="0" sz="1500" u="none" cap="none" strike="noStrike">
              <a:solidFill>
                <a:srgbClr val="004993"/>
              </a:solidFill>
              <a:latin typeface="Open Sans"/>
              <a:ea typeface="Open Sans"/>
              <a:cs typeface="Open Sans"/>
              <a:sym typeface="Open Sans"/>
            </a:endParaRPr>
          </a:p>
        </p:txBody>
      </p:sp>
      <p:sp>
        <p:nvSpPr>
          <p:cNvPr id="434" name="Google Shape;434;p35"/>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rgbClr val="45BEDF"/>
                </a:solidFill>
                <a:latin typeface="Open Sans"/>
                <a:ea typeface="Open Sans"/>
                <a:cs typeface="Open Sans"/>
                <a:sym typeface="Open Sans"/>
              </a:rPr>
              <a:t>institusjoner</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38" name="Shape 438"/>
        <p:cNvGrpSpPr/>
        <p:nvPr/>
      </p:nvGrpSpPr>
      <p:grpSpPr>
        <a:xfrm>
          <a:off x="0" y="0"/>
          <a:ext cx="0" cy="0"/>
          <a:chOff x="0" y="0"/>
          <a:chExt cx="0" cy="0"/>
        </a:xfrm>
      </p:grpSpPr>
      <p:sp>
        <p:nvSpPr>
          <p:cNvPr id="439" name="Google Shape;439;p3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3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1" name="Google Shape;441;p3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42" name="Google Shape;442;p3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43" name="Google Shape;443;p3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 name="Google Shape;444;p36"/>
          <p:cNvSpPr txBox="1"/>
          <p:nvPr/>
        </p:nvSpPr>
        <p:spPr>
          <a:xfrm>
            <a:off x="3074400" y="244000"/>
            <a:ext cx="6069600" cy="40275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 sz="1300">
                <a:solidFill>
                  <a:srgbClr val="004993"/>
                </a:solidFill>
                <a:latin typeface="Open Sans"/>
                <a:ea typeface="Open Sans"/>
                <a:cs typeface="Open Sans"/>
                <a:sym typeface="Open Sans"/>
              </a:rPr>
              <a:t>Lås opp informasjon: </a:t>
            </a:r>
            <a:r>
              <a:rPr lang="en" sz="1300">
                <a:solidFill>
                  <a:srgbClr val="004993"/>
                </a:solidFill>
                <a:latin typeface="Open Sans"/>
                <a:ea typeface="Open Sans"/>
                <a:cs typeface="Open Sans"/>
                <a:sym typeface="Open Sans"/>
              </a:rPr>
              <a:t>Kunnskap kan deles i stor skala ved å gjøre utdanningsressurser tilgjengelige gjennom åpne lisenser, og dermed nå ut til alle som er interessert.</a:t>
            </a:r>
            <a:endParaRPr sz="13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 sz="1300">
                <a:solidFill>
                  <a:srgbClr val="004993"/>
                </a:solidFill>
                <a:latin typeface="Open Sans"/>
                <a:ea typeface="Open Sans"/>
                <a:cs typeface="Open Sans"/>
                <a:sym typeface="Open Sans"/>
              </a:rPr>
              <a:t>Overføre kunnskap: </a:t>
            </a:r>
            <a:r>
              <a:rPr lang="en" sz="1300">
                <a:solidFill>
                  <a:srgbClr val="004993"/>
                </a:solidFill>
                <a:latin typeface="Open Sans"/>
                <a:ea typeface="Open Sans"/>
                <a:cs typeface="Open Sans"/>
                <a:sym typeface="Open Sans"/>
              </a:rPr>
              <a:t>Læringsressurser som er skapt med offentlige midler, er tilgjengelige for allmennheten, gjenbrukbare og delbare.</a:t>
            </a:r>
            <a:endParaRPr sz="13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 sz="1300">
                <a:solidFill>
                  <a:srgbClr val="004993"/>
                </a:solidFill>
                <a:latin typeface="Open Sans"/>
                <a:ea typeface="Open Sans"/>
                <a:cs typeface="Open Sans"/>
                <a:sym typeface="Open Sans"/>
              </a:rPr>
              <a:t>Livslang læring: </a:t>
            </a:r>
            <a:r>
              <a:rPr lang="en" sz="1300">
                <a:solidFill>
                  <a:srgbClr val="004993"/>
                </a:solidFill>
                <a:latin typeface="Open Sans"/>
                <a:ea typeface="Open Sans"/>
                <a:cs typeface="Open Sans"/>
                <a:sym typeface="Open Sans"/>
              </a:rPr>
              <a:t>Det er rimeligere for alle om man holder seg oppdatert og tilbyr kontinuerlig læring. Dermed bygger man også bro mellom formelle, uformelle og ikke-formelle åpne utdanningsmuligheter.</a:t>
            </a:r>
            <a:endParaRPr sz="13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 sz="1300">
                <a:solidFill>
                  <a:srgbClr val="004993"/>
                </a:solidFill>
                <a:latin typeface="Open Sans"/>
                <a:ea typeface="Open Sans"/>
                <a:cs typeface="Open Sans"/>
                <a:sym typeface="Open Sans"/>
              </a:rPr>
              <a:t>Økt likestilling:</a:t>
            </a:r>
            <a:r>
              <a:rPr lang="en" sz="1300">
                <a:solidFill>
                  <a:srgbClr val="004993"/>
                </a:solidFill>
                <a:latin typeface="Open Sans"/>
                <a:ea typeface="Open Sans"/>
                <a:cs typeface="Open Sans"/>
                <a:sym typeface="Open Sans"/>
              </a:rPr>
              <a:t> Gratis nettressurser gjør det enklere å formidle kunnskap av samme kvalitet til alle, uavhengig av sosial og økonomisk status.</a:t>
            </a:r>
            <a:endParaRPr sz="13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 sz="1300">
                <a:solidFill>
                  <a:srgbClr val="004993"/>
                </a:solidFill>
                <a:latin typeface="Open Sans"/>
                <a:ea typeface="Open Sans"/>
                <a:cs typeface="Open Sans"/>
                <a:sym typeface="Open Sans"/>
              </a:rPr>
              <a:t>Fremme mangfold og inkludering: </a:t>
            </a:r>
            <a:r>
              <a:rPr lang="en" sz="1300">
                <a:solidFill>
                  <a:srgbClr val="004993"/>
                </a:solidFill>
                <a:latin typeface="Open Sans"/>
                <a:ea typeface="Open Sans"/>
                <a:cs typeface="Open Sans"/>
                <a:sym typeface="Open Sans"/>
              </a:rPr>
              <a:t>OER-materiell er enkelt å dele og få tilgang til via internett, og er et flott verktøy for å oppdage og bli kjent med ulike synsvinkler.</a:t>
            </a:r>
            <a:endParaRPr sz="1300">
              <a:solidFill>
                <a:srgbClr val="004993"/>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en" sz="1300">
                <a:solidFill>
                  <a:srgbClr val="004993"/>
                </a:solidFill>
                <a:latin typeface="Open Sans"/>
                <a:ea typeface="Open Sans"/>
                <a:cs typeface="Open Sans"/>
                <a:sym typeface="Open Sans"/>
              </a:rPr>
              <a:t>Fremme folkeforskning: </a:t>
            </a:r>
            <a:r>
              <a:rPr lang="en" sz="1300">
                <a:solidFill>
                  <a:srgbClr val="004993"/>
                </a:solidFill>
                <a:latin typeface="Open Sans"/>
                <a:ea typeface="Open Sans"/>
                <a:cs typeface="Open Sans"/>
                <a:sym typeface="Open Sans"/>
              </a:rPr>
              <a:t>Kunnskap kan skapes av alle, og tilgjengeligheten av undervisningsressurser gjør det lettere for folk å fortsette å tilegne seg kunnskap.</a:t>
            </a:r>
            <a:endParaRPr sz="1300">
              <a:solidFill>
                <a:srgbClr val="004993"/>
              </a:solidFill>
              <a:latin typeface="Open Sans"/>
              <a:ea typeface="Open Sans"/>
              <a:cs typeface="Open Sans"/>
              <a:sym typeface="Open Sans"/>
            </a:endParaRPr>
          </a:p>
        </p:txBody>
      </p:sp>
      <p:sp>
        <p:nvSpPr>
          <p:cNvPr id="445" name="Google Shape;445;p36"/>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t>
            </a:r>
            <a:r>
              <a:rPr b="1" lang="en" sz="2700">
                <a:solidFill>
                  <a:schemeClr val="lt1"/>
                </a:solidFill>
                <a:latin typeface="Open Sans"/>
                <a:ea typeface="Open Sans"/>
                <a:cs typeface="Open Sans"/>
                <a:sym typeface="Open Sans"/>
              </a:rPr>
              <a:t>alle</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49" name="Shape 449"/>
        <p:cNvGrpSpPr/>
        <p:nvPr/>
      </p:nvGrpSpPr>
      <p:grpSpPr>
        <a:xfrm>
          <a:off x="0" y="0"/>
          <a:ext cx="0" cy="0"/>
          <a:chOff x="0" y="0"/>
          <a:chExt cx="0" cy="0"/>
        </a:xfrm>
      </p:grpSpPr>
      <p:sp>
        <p:nvSpPr>
          <p:cNvPr id="450" name="Google Shape;450;p3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3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 name="Google Shape;452;p37"/>
          <p:cNvSpPr txBox="1"/>
          <p:nvPr/>
        </p:nvSpPr>
        <p:spPr>
          <a:xfrm>
            <a:off x="3190075" y="990750"/>
            <a:ext cx="5424600" cy="249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Lås opp informasjon:</a:t>
            </a:r>
            <a:endParaRPr b="1" sz="30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Kunnskap kan deles i stor skala ved å gjøre utdanningsressurser tilgjengelige gjennom åpne lisenser, og dermed nå ut til alle som er interessert.</a:t>
            </a:r>
            <a:endParaRPr b="1" i="0" sz="1300" u="none" cap="none" strike="noStrike">
              <a:solidFill>
                <a:srgbClr val="004993"/>
              </a:solidFill>
              <a:latin typeface="Open Sans"/>
              <a:ea typeface="Open Sans"/>
              <a:cs typeface="Open Sans"/>
              <a:sym typeface="Open Sans"/>
            </a:endParaRPr>
          </a:p>
        </p:txBody>
      </p:sp>
      <p:cxnSp>
        <p:nvCxnSpPr>
          <p:cNvPr id="453" name="Google Shape;453;p3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54" name="Google Shape;454;p3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55" name="Google Shape;455;p3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37"/>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alle</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0" name="Shape 460"/>
        <p:cNvGrpSpPr/>
        <p:nvPr/>
      </p:nvGrpSpPr>
      <p:grpSpPr>
        <a:xfrm>
          <a:off x="0" y="0"/>
          <a:ext cx="0" cy="0"/>
          <a:chOff x="0" y="0"/>
          <a:chExt cx="0" cy="0"/>
        </a:xfrm>
      </p:grpSpPr>
      <p:sp>
        <p:nvSpPr>
          <p:cNvPr id="461" name="Google Shape;461;p3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3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p38"/>
          <p:cNvSpPr txBox="1"/>
          <p:nvPr/>
        </p:nvSpPr>
        <p:spPr>
          <a:xfrm>
            <a:off x="3161250" y="1175550"/>
            <a:ext cx="58005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Overføre kunnskap:</a:t>
            </a:r>
            <a:r>
              <a:rPr b="0" i="0" lang="en" sz="3000" u="none" cap="none" strike="noStrike">
                <a:solidFill>
                  <a:srgbClr val="004993"/>
                </a:solidFill>
                <a:latin typeface="Open Sans"/>
                <a:ea typeface="Open Sans"/>
                <a:cs typeface="Open Sans"/>
                <a:sym typeface="Open Sans"/>
              </a:rPr>
              <a:t> </a:t>
            </a:r>
            <a:r>
              <a:rPr lang="en" sz="2400">
                <a:solidFill>
                  <a:srgbClr val="004993"/>
                </a:solidFill>
                <a:latin typeface="Open Sans"/>
                <a:ea typeface="Open Sans"/>
                <a:cs typeface="Open Sans"/>
                <a:sym typeface="Open Sans"/>
              </a:rPr>
              <a:t>Læringsressurser som er skapt med offentlige midler, er tilgjengelige for allmennheten, gjenbrukbare og delbare.</a:t>
            </a:r>
            <a:endParaRPr b="1" i="0" sz="1300" u="none" cap="none" strike="noStrike">
              <a:solidFill>
                <a:srgbClr val="004993"/>
              </a:solidFill>
              <a:latin typeface="Open Sans"/>
              <a:ea typeface="Open Sans"/>
              <a:cs typeface="Open Sans"/>
              <a:sym typeface="Open Sans"/>
            </a:endParaRPr>
          </a:p>
        </p:txBody>
      </p:sp>
      <p:cxnSp>
        <p:nvCxnSpPr>
          <p:cNvPr id="464" name="Google Shape;464;p3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65" name="Google Shape;465;p3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66" name="Google Shape;466;p3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38"/>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alle</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71" name="Shape 471"/>
        <p:cNvGrpSpPr/>
        <p:nvPr/>
      </p:nvGrpSpPr>
      <p:grpSpPr>
        <a:xfrm>
          <a:off x="0" y="0"/>
          <a:ext cx="0" cy="0"/>
          <a:chOff x="0" y="0"/>
          <a:chExt cx="0" cy="0"/>
        </a:xfrm>
      </p:grpSpPr>
      <p:sp>
        <p:nvSpPr>
          <p:cNvPr id="472" name="Google Shape;472;p3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p3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 name="Google Shape;474;p39"/>
          <p:cNvSpPr txBox="1"/>
          <p:nvPr/>
        </p:nvSpPr>
        <p:spPr>
          <a:xfrm>
            <a:off x="3220350" y="806100"/>
            <a:ext cx="5549400" cy="2862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Gjør læring livslang: </a:t>
            </a:r>
            <a:br>
              <a:rPr b="1" i="0" lang="en" sz="2800" u="none" cap="none" strike="noStrike">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Det er mer overkommelig for alle å holde seg oppdatert og tilby kontinuerlig læring. Dette bygger også bro mellom formelle, uformelle og ikke-formelle åpne utdanningsmuligheter.</a:t>
            </a:r>
            <a:endParaRPr b="1" i="0" sz="1300" u="none" cap="none" strike="noStrike">
              <a:solidFill>
                <a:srgbClr val="004993"/>
              </a:solidFill>
              <a:latin typeface="Open Sans"/>
              <a:ea typeface="Open Sans"/>
              <a:cs typeface="Open Sans"/>
              <a:sym typeface="Open Sans"/>
            </a:endParaRPr>
          </a:p>
        </p:txBody>
      </p:sp>
      <p:cxnSp>
        <p:nvCxnSpPr>
          <p:cNvPr id="475" name="Google Shape;475;p3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76" name="Google Shape;476;p3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77" name="Google Shape;477;p3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 name="Google Shape;478;p39"/>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alle</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p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0" name="Google Shape;90;p4"/>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91" name="Google Shape;91;p4"/>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cxnSp>
        <p:nvCxnSpPr>
          <p:cNvPr id="92" name="Google Shape;92;p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93" name="Google Shape;93;p4"/>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94" name="Google Shape;94;p4"/>
          <p:cNvSpPr txBox="1"/>
          <p:nvPr/>
        </p:nvSpPr>
        <p:spPr>
          <a:xfrm>
            <a:off x="3904675" y="1560425"/>
            <a:ext cx="2187900" cy="156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Hva er OER?</a:t>
            </a:r>
            <a:endParaRPr b="1" sz="4500">
              <a:solidFill>
                <a:srgbClr val="004993"/>
              </a:solidFill>
              <a:latin typeface="Open Sans"/>
              <a:ea typeface="Open Sans"/>
              <a:cs typeface="Open Sans"/>
              <a:sym typeface="Open Sa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2" name="Shape 482"/>
        <p:cNvGrpSpPr/>
        <p:nvPr/>
      </p:nvGrpSpPr>
      <p:grpSpPr>
        <a:xfrm>
          <a:off x="0" y="0"/>
          <a:ext cx="0" cy="0"/>
          <a:chOff x="0" y="0"/>
          <a:chExt cx="0" cy="0"/>
        </a:xfrm>
      </p:grpSpPr>
      <p:sp>
        <p:nvSpPr>
          <p:cNvPr id="483" name="Google Shape;483;p4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 name="Google Shape;484;p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5" name="Google Shape;485;p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86" name="Google Shape;486;p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87" name="Google Shape;487;p4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 name="Google Shape;488;p40"/>
          <p:cNvSpPr txBox="1"/>
          <p:nvPr/>
        </p:nvSpPr>
        <p:spPr>
          <a:xfrm>
            <a:off x="3202900" y="866675"/>
            <a:ext cx="55494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Økt likestilling: </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3000">
                <a:solidFill>
                  <a:srgbClr val="004993"/>
                </a:solidFill>
                <a:latin typeface="Open Sans"/>
                <a:ea typeface="Open Sans"/>
                <a:cs typeface="Open Sans"/>
                <a:sym typeface="Open Sans"/>
              </a:rPr>
              <a:t>Gratis nettressurser gjør det enklere å tilby kunnskap av samme kvalitet til alle, uavhengig av sosial og økonomisk status.</a:t>
            </a:r>
            <a:endParaRPr b="1" i="0" sz="3000" u="none" cap="none" strike="noStrike">
              <a:solidFill>
                <a:srgbClr val="004993"/>
              </a:solidFill>
              <a:latin typeface="Open Sans"/>
              <a:ea typeface="Open Sans"/>
              <a:cs typeface="Open Sans"/>
              <a:sym typeface="Open Sans"/>
            </a:endParaRPr>
          </a:p>
        </p:txBody>
      </p:sp>
      <p:sp>
        <p:nvSpPr>
          <p:cNvPr id="489" name="Google Shape;489;p40"/>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alle</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3" name="Shape 493"/>
        <p:cNvGrpSpPr/>
        <p:nvPr/>
      </p:nvGrpSpPr>
      <p:grpSpPr>
        <a:xfrm>
          <a:off x="0" y="0"/>
          <a:ext cx="0" cy="0"/>
          <a:chOff x="0" y="0"/>
          <a:chExt cx="0" cy="0"/>
        </a:xfrm>
      </p:grpSpPr>
      <p:sp>
        <p:nvSpPr>
          <p:cNvPr id="494" name="Google Shape;494;p41"/>
          <p:cNvSpPr txBox="1"/>
          <p:nvPr/>
        </p:nvSpPr>
        <p:spPr>
          <a:xfrm>
            <a:off x="3232100" y="318250"/>
            <a:ext cx="5412300" cy="3417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Fremme mangfold og inkludering: </a:t>
            </a:r>
            <a:br>
              <a:rPr b="1" i="0" lang="en" sz="3000" u="none" cap="none" strike="noStrike">
                <a:solidFill>
                  <a:srgbClr val="004993"/>
                </a:solidFill>
                <a:latin typeface="Open Sans"/>
                <a:ea typeface="Open Sans"/>
                <a:cs typeface="Open Sans"/>
                <a:sym typeface="Open Sans"/>
              </a:rPr>
            </a:br>
            <a:r>
              <a:rPr lang="en" sz="3000">
                <a:solidFill>
                  <a:srgbClr val="004993"/>
                </a:solidFill>
                <a:latin typeface="Open Sans"/>
                <a:ea typeface="Open Sans"/>
                <a:cs typeface="Open Sans"/>
                <a:sym typeface="Open Sans"/>
              </a:rPr>
              <a:t>OER-materiale er enkelt å dele og få tilgang til på nettet, og er et godt verktøy for å oppdage og bli kjent med ulike synspunkter.</a:t>
            </a:r>
            <a:endParaRPr b="1" i="0" sz="3000" u="none" cap="none" strike="noStrike">
              <a:solidFill>
                <a:srgbClr val="004993"/>
              </a:solidFill>
              <a:latin typeface="Open Sans"/>
              <a:ea typeface="Open Sans"/>
              <a:cs typeface="Open Sans"/>
              <a:sym typeface="Open Sans"/>
            </a:endParaRPr>
          </a:p>
        </p:txBody>
      </p:sp>
      <p:sp>
        <p:nvSpPr>
          <p:cNvPr id="495" name="Google Shape;495;p4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 name="Google Shape;496;p4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7" name="Google Shape;497;p4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98" name="Google Shape;498;p4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99" name="Google Shape;499;p4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p41"/>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alle</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4" name="Shape 504"/>
        <p:cNvGrpSpPr/>
        <p:nvPr/>
      </p:nvGrpSpPr>
      <p:grpSpPr>
        <a:xfrm>
          <a:off x="0" y="0"/>
          <a:ext cx="0" cy="0"/>
          <a:chOff x="0" y="0"/>
          <a:chExt cx="0" cy="0"/>
        </a:xfrm>
      </p:grpSpPr>
      <p:sp>
        <p:nvSpPr>
          <p:cNvPr id="505" name="Google Shape;505;p4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 name="Google Shape;506;p4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 name="Google Shape;507;p42"/>
          <p:cNvSpPr txBox="1"/>
          <p:nvPr/>
        </p:nvSpPr>
        <p:spPr>
          <a:xfrm>
            <a:off x="3216275" y="529050"/>
            <a:ext cx="5406600" cy="3417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3000">
                <a:solidFill>
                  <a:srgbClr val="004993"/>
                </a:solidFill>
                <a:latin typeface="Open Sans"/>
                <a:ea typeface="Open Sans"/>
                <a:cs typeface="Open Sans"/>
                <a:sym typeface="Open Sans"/>
              </a:rPr>
              <a:t>Fremme borgervitenskap: </a:t>
            </a:r>
            <a:r>
              <a:rPr b="1" i="0" lang="en" sz="3000" u="none" cap="none" strike="noStrike">
                <a:solidFill>
                  <a:srgbClr val="004993"/>
                </a:solidFill>
                <a:latin typeface="Open Sans"/>
                <a:ea typeface="Open Sans"/>
                <a:cs typeface="Open Sans"/>
                <a:sym typeface="Open Sans"/>
              </a:rPr>
              <a:t> </a:t>
            </a:r>
            <a:r>
              <a:rPr lang="en" sz="3000">
                <a:solidFill>
                  <a:srgbClr val="004993"/>
                </a:solidFill>
                <a:latin typeface="Open Sans"/>
                <a:ea typeface="Open Sans"/>
                <a:cs typeface="Open Sans"/>
                <a:sym typeface="Open Sans"/>
              </a:rPr>
              <a:t>Kunnskap kan skapes av alle, og tilgjengeligheten av pedagogiske ressurser gjør det enklere for folk å fortsette å tilegne seg kunnskap.</a:t>
            </a:r>
            <a:endParaRPr b="1" i="0" sz="3000" u="none" cap="none" strike="noStrike">
              <a:solidFill>
                <a:srgbClr val="004993"/>
              </a:solidFill>
              <a:latin typeface="Open Sans"/>
              <a:ea typeface="Open Sans"/>
              <a:cs typeface="Open Sans"/>
              <a:sym typeface="Open Sans"/>
            </a:endParaRPr>
          </a:p>
        </p:txBody>
      </p:sp>
      <p:cxnSp>
        <p:nvCxnSpPr>
          <p:cNvPr id="508" name="Google Shape;508;p4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09" name="Google Shape;509;p4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10" name="Google Shape;510;p4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42"/>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alle</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5" name="Shape 515"/>
        <p:cNvGrpSpPr/>
        <p:nvPr/>
      </p:nvGrpSpPr>
      <p:grpSpPr>
        <a:xfrm>
          <a:off x="0" y="0"/>
          <a:ext cx="0" cy="0"/>
          <a:chOff x="0" y="0"/>
          <a:chExt cx="0" cy="0"/>
        </a:xfrm>
      </p:grpSpPr>
      <p:sp>
        <p:nvSpPr>
          <p:cNvPr id="516" name="Google Shape;516;p4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 name="Google Shape;517;p4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8" name="Google Shape;518;p4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19" name="Google Shape;519;p4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20" name="Google Shape;520;p4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 name="Google Shape;521;p43"/>
          <p:cNvSpPr txBox="1"/>
          <p:nvPr/>
        </p:nvSpPr>
        <p:spPr>
          <a:xfrm>
            <a:off x="3282300" y="511050"/>
            <a:ext cx="5895000" cy="3453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000">
                <a:solidFill>
                  <a:srgbClr val="004993"/>
                </a:solidFill>
                <a:latin typeface="Open Sans"/>
                <a:ea typeface="Open Sans"/>
                <a:cs typeface="Open Sans"/>
                <a:sym typeface="Open Sans"/>
              </a:rPr>
              <a:t>Forbedre kvaliteten: </a:t>
            </a:r>
            <a:r>
              <a:rPr lang="en" sz="2000">
                <a:solidFill>
                  <a:srgbClr val="004993"/>
                </a:solidFill>
                <a:latin typeface="Open Sans"/>
                <a:ea typeface="Open Sans"/>
                <a:cs typeface="Open Sans"/>
                <a:sym typeface="Open Sans"/>
              </a:rPr>
              <a:t>Alle kan bidra til kvalitetssikring av OER ved ganske enkelt å stille spørsmål; ingen tilgang betyr ingen spørsmål, ingen spørsmål betyr ingen tvil, og ingen tvil betyr ingen forbedringer.</a:t>
            </a:r>
            <a:endParaRPr sz="20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 sz="2000">
                <a:solidFill>
                  <a:srgbClr val="004993"/>
                </a:solidFill>
                <a:latin typeface="Open Sans"/>
                <a:ea typeface="Open Sans"/>
                <a:cs typeface="Open Sans"/>
                <a:sym typeface="Open Sans"/>
              </a:rPr>
              <a:t>Utvide grenser: </a:t>
            </a:r>
            <a:r>
              <a:rPr lang="en" sz="2000">
                <a:solidFill>
                  <a:srgbClr val="004993"/>
                </a:solidFill>
                <a:latin typeface="Open Sans"/>
                <a:ea typeface="Open Sans"/>
                <a:cs typeface="Open Sans"/>
                <a:sym typeface="Open Sans"/>
              </a:rPr>
              <a:t>OER er en fantastisk måte å dele kunnskap på tvers av landegrenser, noe som muliggjør tilpasninger som fungerer bedre lokalt.</a:t>
            </a:r>
            <a:endParaRPr sz="2000">
              <a:solidFill>
                <a:srgbClr val="004993"/>
              </a:solidFill>
              <a:latin typeface="Open Sans"/>
              <a:ea typeface="Open Sans"/>
              <a:cs typeface="Open Sans"/>
              <a:sym typeface="Open Sans"/>
            </a:endParaRPr>
          </a:p>
        </p:txBody>
      </p:sp>
      <p:sp>
        <p:nvSpPr>
          <p:cNvPr id="522" name="Google Shape;522;p43"/>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Fordeler</a:t>
            </a:r>
            <a:r>
              <a:rPr b="1" lang="en" sz="2700">
                <a:solidFill>
                  <a:schemeClr val="lt1"/>
                </a:solidFill>
                <a:latin typeface="Open Sans"/>
                <a:ea typeface="Open Sans"/>
                <a:cs typeface="Open Sans"/>
                <a:sym typeface="Open Sans"/>
              </a:rPr>
              <a:t> </a:t>
            </a:r>
            <a:endParaRPr b="1" sz="2700">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chemeClr val="lt1"/>
                </a:solidFill>
                <a:latin typeface="Open Sans"/>
                <a:ea typeface="Open Sans"/>
                <a:cs typeface="Open Sans"/>
                <a:sym typeface="Open Sans"/>
              </a:rPr>
              <a:t>med åpen utdanning for alle</a:t>
            </a:r>
            <a:endParaRPr b="1" i="0" sz="2700" u="none" cap="none" strike="noStrike">
              <a:solidFill>
                <a:schemeClr val="lt1"/>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26" name="Shape 526"/>
        <p:cNvGrpSpPr/>
        <p:nvPr/>
      </p:nvGrpSpPr>
      <p:grpSpPr>
        <a:xfrm>
          <a:off x="0" y="0"/>
          <a:ext cx="0" cy="0"/>
          <a:chOff x="0" y="0"/>
          <a:chExt cx="0" cy="0"/>
        </a:xfrm>
      </p:grpSpPr>
      <p:sp>
        <p:nvSpPr>
          <p:cNvPr id="527" name="Google Shape;527;p44"/>
          <p:cNvSpPr txBox="1"/>
          <p:nvPr/>
        </p:nvSpPr>
        <p:spPr>
          <a:xfrm>
            <a:off x="3018000" y="-25525"/>
            <a:ext cx="6126000" cy="45765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n" sz="1200">
                <a:solidFill>
                  <a:srgbClr val="B9E9F6"/>
                </a:solidFill>
                <a:latin typeface="Open Sans"/>
                <a:ea typeface="Open Sans"/>
                <a:cs typeface="Open Sans"/>
                <a:sym typeface="Open Sans"/>
              </a:rPr>
              <a:t>Støtte faglig utvikling: </a:t>
            </a:r>
            <a:r>
              <a:rPr lang="en" sz="1200">
                <a:solidFill>
                  <a:srgbClr val="B9E9F6"/>
                </a:solidFill>
                <a:latin typeface="Open Sans"/>
                <a:ea typeface="Open Sans"/>
                <a:cs typeface="Open Sans"/>
                <a:sym typeface="Open Sans"/>
              </a:rPr>
              <a:t>Engasjement i OER og styring av åpne utdanningsressurser på bibliotek-, institusjons-, nasjonalt eller internasjonalt nivå kan gi muligheter for faglig utvikling og vekst utenfor de «tradisjonelle» eller mer etablerte fagfeltene, som for eksempel samlingsutforming og metadata.</a:t>
            </a:r>
            <a:endParaRPr sz="1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 sz="1200">
                <a:solidFill>
                  <a:srgbClr val="B9E9F6"/>
                </a:solidFill>
                <a:latin typeface="Open Sans"/>
                <a:ea typeface="Open Sans"/>
                <a:cs typeface="Open Sans"/>
                <a:sym typeface="Open Sans"/>
              </a:rPr>
              <a:t>Anerkjennelse som verdsatte partnere: </a:t>
            </a:r>
            <a:r>
              <a:rPr lang="en" sz="1200">
                <a:solidFill>
                  <a:srgbClr val="B9E9F6"/>
                </a:solidFill>
                <a:latin typeface="Open Sans"/>
                <a:ea typeface="Open Sans"/>
                <a:cs typeface="Open Sans"/>
                <a:sym typeface="Open Sans"/>
              </a:rPr>
              <a:t>Bibliotekarer blir anerkjent av lærere og forskere for sin ekspertise i åpen pedagogikk og åpne lisenser. De betraktes som pålitelige partnere når det gjelder å finne, tilpasse og skape pålitelige pedagogiske ressurser.</a:t>
            </a:r>
            <a:endParaRPr sz="1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 sz="1200">
                <a:solidFill>
                  <a:srgbClr val="B9E9F6"/>
                </a:solidFill>
                <a:latin typeface="Open Sans"/>
                <a:ea typeface="Open Sans"/>
                <a:cs typeface="Open Sans"/>
                <a:sym typeface="Open Sans"/>
              </a:rPr>
              <a:t>Utvikle synergier med åpen vitenskap: </a:t>
            </a:r>
            <a:r>
              <a:rPr lang="en" sz="1200">
                <a:solidFill>
                  <a:srgbClr val="B9E9F6"/>
                </a:solidFill>
                <a:latin typeface="Open Sans"/>
                <a:ea typeface="Open Sans"/>
                <a:cs typeface="Open Sans"/>
                <a:sym typeface="Open Sans"/>
              </a:rPr>
              <a:t>Åpen vitenskap og åpen utdanning er ofte atskilt, og kunnskapen innehas av ulike fagpersoner. Bibliotekarer kan koble disse to områdene sammen med en mer helhetlig tilnærming til åpenhet, og fremme en åpen kultur i institusjonen/det akademiske miljøet.</a:t>
            </a:r>
            <a:endParaRPr sz="1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 sz="1200">
                <a:solidFill>
                  <a:srgbClr val="B9E9F6"/>
                </a:solidFill>
                <a:latin typeface="Open Sans"/>
                <a:ea typeface="Open Sans"/>
                <a:cs typeface="Open Sans"/>
                <a:sym typeface="Open Sans"/>
              </a:rPr>
              <a:t>Fremme samarbeid og kunnskapsdeling: </a:t>
            </a:r>
            <a:r>
              <a:rPr lang="en" sz="1200">
                <a:solidFill>
                  <a:srgbClr val="B9E9F6"/>
                </a:solidFill>
                <a:latin typeface="Open Sans"/>
                <a:ea typeface="Open Sans"/>
                <a:cs typeface="Open Sans"/>
                <a:sym typeface="Open Sans"/>
              </a:rPr>
              <a:t>Bibliotekarer legger til rette for samarbeid ved å kuratere åpne ressurser, organisere kurs og workshops om åpen utdanning, og fremme praksisfellesskap. Dette bidrar også til å utvide deres egne faglige nettverk.</a:t>
            </a:r>
            <a:endParaRPr sz="1200">
              <a:solidFill>
                <a:srgbClr val="B9E9F6"/>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en" sz="1200">
                <a:solidFill>
                  <a:srgbClr val="B9E9F6"/>
                </a:solidFill>
                <a:latin typeface="Open Sans"/>
                <a:ea typeface="Open Sans"/>
                <a:cs typeface="Open Sans"/>
                <a:sym typeface="Open Sans"/>
              </a:rPr>
              <a:t>Redusere kostnader: </a:t>
            </a:r>
            <a:r>
              <a:rPr lang="en" sz="1200">
                <a:solidFill>
                  <a:srgbClr val="B9E9F6"/>
                </a:solidFill>
                <a:latin typeface="Open Sans"/>
                <a:ea typeface="Open Sans"/>
                <a:cs typeface="Open Sans"/>
                <a:sym typeface="Open Sans"/>
              </a:rPr>
              <a:t>Reduser bibliotekets budsjettutgifter ved å unngå dyre og restriktive lisenser for kommersielle publikasjoner. I stedet kan lærere og studenter få råd om OER-alternativer til pensumlitteratur. Denne besparelsen bidrar til en bærekraftig Open Access-omlegging av bibliotek- og universitetsbudsjettene på lang sikt.</a:t>
            </a:r>
            <a:endParaRPr sz="1200">
              <a:solidFill>
                <a:srgbClr val="B9E9F6"/>
              </a:solidFill>
              <a:latin typeface="Open Sans"/>
              <a:ea typeface="Open Sans"/>
              <a:cs typeface="Open Sans"/>
              <a:sym typeface="Open Sans"/>
            </a:endParaRPr>
          </a:p>
        </p:txBody>
      </p:sp>
      <p:sp>
        <p:nvSpPr>
          <p:cNvPr id="528" name="Google Shape;528;p44"/>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p4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 name="Google Shape;530;p44"/>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1" name="Google Shape;531;p4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32" name="Google Shape;532;p4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33" name="Google Shape;533;p44"/>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Fordeler</a:t>
            </a:r>
            <a:r>
              <a:rPr b="1" lang="en" sz="2700">
                <a:solidFill>
                  <a:srgbClr val="004993"/>
                </a:solidFill>
                <a:latin typeface="Open Sans"/>
                <a:ea typeface="Open Sans"/>
                <a:cs typeface="Open Sans"/>
                <a:sym typeface="Open Sans"/>
              </a:rPr>
              <a:t> </a:t>
            </a:r>
            <a:endParaRPr b="1" sz="27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med åpen utdanning for</a:t>
            </a:r>
            <a:r>
              <a:rPr b="1" lang="en" sz="2700">
                <a:solidFill>
                  <a:schemeClr val="lt1"/>
                </a:solidFill>
                <a:latin typeface="Open Sans"/>
                <a:ea typeface="Open Sans"/>
                <a:cs typeface="Open Sans"/>
                <a:sym typeface="Open Sans"/>
              </a:rPr>
              <a:t> </a:t>
            </a:r>
            <a:r>
              <a:rPr b="1" lang="en" sz="2700">
                <a:solidFill>
                  <a:srgbClr val="FFDE59"/>
                </a:solidFill>
                <a:latin typeface="Open Sans"/>
                <a:ea typeface="Open Sans"/>
                <a:cs typeface="Open Sans"/>
                <a:sym typeface="Open Sans"/>
              </a:rPr>
              <a:t>bibliotekarer</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37" name="Shape 537"/>
        <p:cNvGrpSpPr/>
        <p:nvPr/>
      </p:nvGrpSpPr>
      <p:grpSpPr>
        <a:xfrm>
          <a:off x="0" y="0"/>
          <a:ext cx="0" cy="0"/>
          <a:chOff x="0" y="0"/>
          <a:chExt cx="0" cy="0"/>
        </a:xfrm>
      </p:grpSpPr>
      <p:sp>
        <p:nvSpPr>
          <p:cNvPr id="538" name="Google Shape;538;p45"/>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 name="Google Shape;539;p4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 name="Google Shape;540;p45"/>
          <p:cNvSpPr txBox="1"/>
          <p:nvPr/>
        </p:nvSpPr>
        <p:spPr>
          <a:xfrm>
            <a:off x="3208575" y="431250"/>
            <a:ext cx="5574300" cy="350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B9E9F6"/>
                </a:solidFill>
                <a:latin typeface="Open Sans"/>
                <a:ea typeface="Open Sans"/>
                <a:cs typeface="Open Sans"/>
                <a:sym typeface="Open Sans"/>
              </a:rPr>
              <a:t>Støtte faglig utvikling:</a:t>
            </a:r>
            <a:r>
              <a:rPr b="1" i="0" lang="en" sz="2400" u="none" cap="none" strike="noStrike">
                <a:solidFill>
                  <a:srgbClr val="B9E9F6"/>
                </a:solidFill>
                <a:latin typeface="Open Sans"/>
                <a:ea typeface="Open Sans"/>
                <a:cs typeface="Open Sans"/>
                <a:sym typeface="Open Sans"/>
              </a:rPr>
              <a:t> </a:t>
            </a:r>
            <a:endParaRPr b="1" i="0" sz="24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B9E9F6"/>
                </a:solidFill>
                <a:latin typeface="Open Sans"/>
                <a:ea typeface="Open Sans"/>
                <a:cs typeface="Open Sans"/>
                <a:sym typeface="Open Sans"/>
              </a:rPr>
              <a:t>Engasjement i OER og styring av åpne utdanningsressurser på bibliotek-, institusjons-, nasjonalt eller internasjonalt nivå kan gi muligheter for faglig utvikling og vekst utenfor de «tradisjonelle» eller mer etablerte fagfeltene, som for eksempel samlingsutforming og metadata.</a:t>
            </a:r>
            <a:endParaRPr b="0" i="0" sz="2400" u="none" cap="none" strike="noStrike">
              <a:solidFill>
                <a:srgbClr val="B9E9F6"/>
              </a:solidFill>
              <a:latin typeface="Arial"/>
              <a:ea typeface="Arial"/>
              <a:cs typeface="Arial"/>
              <a:sym typeface="Arial"/>
            </a:endParaRPr>
          </a:p>
        </p:txBody>
      </p:sp>
      <p:sp>
        <p:nvSpPr>
          <p:cNvPr id="541" name="Google Shape;541;p45"/>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2" name="Google Shape;542;p4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43" name="Google Shape;543;p4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44" name="Google Shape;544;p45"/>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Fordeler</a:t>
            </a:r>
            <a:r>
              <a:rPr b="1" lang="en" sz="2700">
                <a:solidFill>
                  <a:srgbClr val="004993"/>
                </a:solidFill>
                <a:latin typeface="Open Sans"/>
                <a:ea typeface="Open Sans"/>
                <a:cs typeface="Open Sans"/>
                <a:sym typeface="Open Sans"/>
              </a:rPr>
              <a:t> </a:t>
            </a:r>
            <a:endParaRPr b="1" sz="27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med åpen utdanning for</a:t>
            </a:r>
            <a:r>
              <a:rPr b="1" lang="en" sz="2700">
                <a:solidFill>
                  <a:schemeClr val="lt1"/>
                </a:solidFill>
                <a:latin typeface="Open Sans"/>
                <a:ea typeface="Open Sans"/>
                <a:cs typeface="Open Sans"/>
                <a:sym typeface="Open Sans"/>
              </a:rPr>
              <a:t> </a:t>
            </a:r>
            <a:r>
              <a:rPr b="1" lang="en" sz="2700">
                <a:solidFill>
                  <a:srgbClr val="FFDE59"/>
                </a:solidFill>
                <a:latin typeface="Open Sans"/>
                <a:ea typeface="Open Sans"/>
                <a:cs typeface="Open Sans"/>
                <a:sym typeface="Open Sans"/>
              </a:rPr>
              <a:t>bibliotekarer</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48" name="Shape 548"/>
        <p:cNvGrpSpPr/>
        <p:nvPr/>
      </p:nvGrpSpPr>
      <p:grpSpPr>
        <a:xfrm>
          <a:off x="0" y="0"/>
          <a:ext cx="0" cy="0"/>
          <a:chOff x="0" y="0"/>
          <a:chExt cx="0" cy="0"/>
        </a:xfrm>
      </p:grpSpPr>
      <p:sp>
        <p:nvSpPr>
          <p:cNvPr id="549" name="Google Shape;549;p46"/>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 name="Google Shape;550;p4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 name="Google Shape;551;p46"/>
          <p:cNvSpPr txBox="1"/>
          <p:nvPr/>
        </p:nvSpPr>
        <p:spPr>
          <a:xfrm>
            <a:off x="3204125" y="628625"/>
            <a:ext cx="5574300" cy="326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chemeClr val="dk1"/>
              </a:buClr>
              <a:buSzPts val="1100"/>
              <a:buFont typeface="Arial"/>
              <a:buNone/>
            </a:pPr>
            <a:r>
              <a:rPr b="1" lang="en" sz="2400">
                <a:solidFill>
                  <a:srgbClr val="B9E9F6"/>
                </a:solidFill>
                <a:latin typeface="Open Sans"/>
                <a:ea typeface="Open Sans"/>
                <a:cs typeface="Open Sans"/>
                <a:sym typeface="Open Sans"/>
              </a:rPr>
              <a:t>Anerkjennelse som verdsatte partnere:</a:t>
            </a:r>
            <a:endParaRPr b="1" sz="24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lang="en" sz="2400">
                <a:solidFill>
                  <a:srgbClr val="B9E9F6"/>
                </a:solidFill>
                <a:latin typeface="Open Sans"/>
                <a:ea typeface="Open Sans"/>
                <a:cs typeface="Open Sans"/>
                <a:sym typeface="Open Sans"/>
              </a:rPr>
              <a:t>Bibliotekarer blir anerkjent av lærere og forskere for sin ekspertise i åpen pedagogikk og åpne lisenser. De betraktes som pålitelige partnere når det gjelder å finne, tilpasse og skape pålitelige pedagogiske ressurser.</a:t>
            </a:r>
            <a:endParaRPr b="0" i="0" sz="2400" u="none" cap="none" strike="noStrike">
              <a:solidFill>
                <a:srgbClr val="B9E9F6"/>
              </a:solidFill>
              <a:latin typeface="Arial"/>
              <a:ea typeface="Arial"/>
              <a:cs typeface="Arial"/>
              <a:sym typeface="Arial"/>
            </a:endParaRPr>
          </a:p>
        </p:txBody>
      </p:sp>
      <p:sp>
        <p:nvSpPr>
          <p:cNvPr id="552" name="Google Shape;552;p46"/>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3" name="Google Shape;553;p4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54" name="Google Shape;554;p4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55" name="Google Shape;555;p46"/>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Fordeler</a:t>
            </a:r>
            <a:r>
              <a:rPr b="1" lang="en" sz="2700">
                <a:solidFill>
                  <a:srgbClr val="004993"/>
                </a:solidFill>
                <a:latin typeface="Open Sans"/>
                <a:ea typeface="Open Sans"/>
                <a:cs typeface="Open Sans"/>
                <a:sym typeface="Open Sans"/>
              </a:rPr>
              <a:t> </a:t>
            </a:r>
            <a:endParaRPr b="1" sz="27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med åpen utdanning for</a:t>
            </a:r>
            <a:r>
              <a:rPr b="1" lang="en" sz="2700">
                <a:solidFill>
                  <a:schemeClr val="lt1"/>
                </a:solidFill>
                <a:latin typeface="Open Sans"/>
                <a:ea typeface="Open Sans"/>
                <a:cs typeface="Open Sans"/>
                <a:sym typeface="Open Sans"/>
              </a:rPr>
              <a:t> </a:t>
            </a:r>
            <a:r>
              <a:rPr b="1" lang="en" sz="2700">
                <a:solidFill>
                  <a:srgbClr val="FFDE59"/>
                </a:solidFill>
                <a:latin typeface="Open Sans"/>
                <a:ea typeface="Open Sans"/>
                <a:cs typeface="Open Sans"/>
                <a:sym typeface="Open Sans"/>
              </a:rPr>
              <a:t>bibliotekarer</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59" name="Shape 559"/>
        <p:cNvGrpSpPr/>
        <p:nvPr/>
      </p:nvGrpSpPr>
      <p:grpSpPr>
        <a:xfrm>
          <a:off x="0" y="0"/>
          <a:ext cx="0" cy="0"/>
          <a:chOff x="0" y="0"/>
          <a:chExt cx="0" cy="0"/>
        </a:xfrm>
      </p:grpSpPr>
      <p:sp>
        <p:nvSpPr>
          <p:cNvPr id="560" name="Google Shape;560;p47"/>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 name="Google Shape;561;p4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p47"/>
          <p:cNvSpPr txBox="1"/>
          <p:nvPr/>
        </p:nvSpPr>
        <p:spPr>
          <a:xfrm>
            <a:off x="3228300" y="482850"/>
            <a:ext cx="55743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B9E9F6"/>
                </a:solidFill>
                <a:latin typeface="Open Sans"/>
                <a:ea typeface="Open Sans"/>
                <a:cs typeface="Open Sans"/>
                <a:sym typeface="Open Sans"/>
              </a:rPr>
              <a:t>Utvikle synergier med åpen vitenskap:</a:t>
            </a:r>
            <a:endParaRPr b="1" sz="24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B9E9F6"/>
                </a:solidFill>
                <a:latin typeface="Open Sans"/>
                <a:ea typeface="Open Sans"/>
                <a:cs typeface="Open Sans"/>
                <a:sym typeface="Open Sans"/>
              </a:rPr>
              <a:t>Åpen vitenskap og åpen utdanning er ofte atskilt, og kunnskapen innehas av ulike fagpersoner. Bibliotekarer kan koble disse to områdene sammen med en mer helhetlig tilnærming til åpenhet, og fremme en åpen kultur i institusjonen/det akademiske miljøet.</a:t>
            </a:r>
            <a:endParaRPr b="0" i="0" sz="2400" u="none" cap="none" strike="noStrike">
              <a:solidFill>
                <a:srgbClr val="B9E9F6"/>
              </a:solidFill>
              <a:latin typeface="Arial"/>
              <a:ea typeface="Arial"/>
              <a:cs typeface="Arial"/>
              <a:sym typeface="Arial"/>
            </a:endParaRPr>
          </a:p>
        </p:txBody>
      </p:sp>
      <p:sp>
        <p:nvSpPr>
          <p:cNvPr id="563" name="Google Shape;563;p47"/>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4" name="Google Shape;564;p4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65" name="Google Shape;565;p4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66" name="Google Shape;566;p47"/>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Fordeler</a:t>
            </a:r>
            <a:r>
              <a:rPr b="1" lang="en" sz="2700">
                <a:solidFill>
                  <a:srgbClr val="004993"/>
                </a:solidFill>
                <a:latin typeface="Open Sans"/>
                <a:ea typeface="Open Sans"/>
                <a:cs typeface="Open Sans"/>
                <a:sym typeface="Open Sans"/>
              </a:rPr>
              <a:t> </a:t>
            </a:r>
            <a:endParaRPr b="1" sz="27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med åpen utdanning for</a:t>
            </a:r>
            <a:r>
              <a:rPr b="1" lang="en" sz="2700">
                <a:solidFill>
                  <a:schemeClr val="lt1"/>
                </a:solidFill>
                <a:latin typeface="Open Sans"/>
                <a:ea typeface="Open Sans"/>
                <a:cs typeface="Open Sans"/>
                <a:sym typeface="Open Sans"/>
              </a:rPr>
              <a:t> </a:t>
            </a:r>
            <a:r>
              <a:rPr b="1" lang="en" sz="2700">
                <a:solidFill>
                  <a:srgbClr val="FFDE59"/>
                </a:solidFill>
                <a:latin typeface="Open Sans"/>
                <a:ea typeface="Open Sans"/>
                <a:cs typeface="Open Sans"/>
                <a:sym typeface="Open Sans"/>
              </a:rPr>
              <a:t>bibliotekarer</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70" name="Shape 570"/>
        <p:cNvGrpSpPr/>
        <p:nvPr/>
      </p:nvGrpSpPr>
      <p:grpSpPr>
        <a:xfrm>
          <a:off x="0" y="0"/>
          <a:ext cx="0" cy="0"/>
          <a:chOff x="0" y="0"/>
          <a:chExt cx="0" cy="0"/>
        </a:xfrm>
      </p:grpSpPr>
      <p:sp>
        <p:nvSpPr>
          <p:cNvPr id="571" name="Google Shape;571;p48"/>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 name="Google Shape;572;p4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p48"/>
          <p:cNvSpPr txBox="1"/>
          <p:nvPr/>
        </p:nvSpPr>
        <p:spPr>
          <a:xfrm>
            <a:off x="3187075" y="508025"/>
            <a:ext cx="5574300" cy="350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B9E9F6"/>
                </a:solidFill>
                <a:latin typeface="Open Sans"/>
                <a:ea typeface="Open Sans"/>
                <a:cs typeface="Open Sans"/>
                <a:sym typeface="Open Sans"/>
              </a:rPr>
              <a:t>Fremme samarbeid og kunnskapsdeling:</a:t>
            </a:r>
            <a:endParaRPr b="1" sz="24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B9E9F6"/>
                </a:solidFill>
                <a:latin typeface="Open Sans"/>
                <a:ea typeface="Open Sans"/>
                <a:cs typeface="Open Sans"/>
                <a:sym typeface="Open Sans"/>
              </a:rPr>
              <a:t>Bibliotekarer legger til rette for samarbeid ved å kuratere åpne ressurser, organisere kurs og workshops om åpen utdanning, og fremme praksisfellesskap. Dette bidrar også til å utvide deres egne faglige nettverk.</a:t>
            </a:r>
            <a:endParaRPr b="0" i="0" sz="2400" u="none" cap="none" strike="noStrike">
              <a:solidFill>
                <a:srgbClr val="B9E9F6"/>
              </a:solidFill>
              <a:latin typeface="Arial"/>
              <a:ea typeface="Arial"/>
              <a:cs typeface="Arial"/>
              <a:sym typeface="Arial"/>
            </a:endParaRPr>
          </a:p>
        </p:txBody>
      </p:sp>
      <p:sp>
        <p:nvSpPr>
          <p:cNvPr id="574" name="Google Shape;574;p48"/>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5" name="Google Shape;575;p4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76" name="Google Shape;576;p4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77" name="Google Shape;577;p48"/>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Fordeler</a:t>
            </a:r>
            <a:r>
              <a:rPr b="1" lang="en" sz="2700">
                <a:solidFill>
                  <a:srgbClr val="004993"/>
                </a:solidFill>
                <a:latin typeface="Open Sans"/>
                <a:ea typeface="Open Sans"/>
                <a:cs typeface="Open Sans"/>
                <a:sym typeface="Open Sans"/>
              </a:rPr>
              <a:t> </a:t>
            </a:r>
            <a:endParaRPr b="1" sz="27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med åpen utdanning for</a:t>
            </a:r>
            <a:r>
              <a:rPr b="1" lang="en" sz="2700">
                <a:solidFill>
                  <a:schemeClr val="lt1"/>
                </a:solidFill>
                <a:latin typeface="Open Sans"/>
                <a:ea typeface="Open Sans"/>
                <a:cs typeface="Open Sans"/>
                <a:sym typeface="Open Sans"/>
              </a:rPr>
              <a:t> </a:t>
            </a:r>
            <a:r>
              <a:rPr b="1" lang="en" sz="2700">
                <a:solidFill>
                  <a:srgbClr val="FFDE59"/>
                </a:solidFill>
                <a:latin typeface="Open Sans"/>
                <a:ea typeface="Open Sans"/>
                <a:cs typeface="Open Sans"/>
                <a:sym typeface="Open Sans"/>
              </a:rPr>
              <a:t>bibliotekarer</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81" name="Shape 581"/>
        <p:cNvGrpSpPr/>
        <p:nvPr/>
      </p:nvGrpSpPr>
      <p:grpSpPr>
        <a:xfrm>
          <a:off x="0" y="0"/>
          <a:ext cx="0" cy="0"/>
          <a:chOff x="0" y="0"/>
          <a:chExt cx="0" cy="0"/>
        </a:xfrm>
      </p:grpSpPr>
      <p:sp>
        <p:nvSpPr>
          <p:cNvPr id="582" name="Google Shape;582;p49"/>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 name="Google Shape;583;p4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p49"/>
          <p:cNvSpPr txBox="1"/>
          <p:nvPr/>
        </p:nvSpPr>
        <p:spPr>
          <a:xfrm>
            <a:off x="3196000" y="298050"/>
            <a:ext cx="57945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2400">
                <a:solidFill>
                  <a:srgbClr val="B9E9F6"/>
                </a:solidFill>
                <a:latin typeface="Open Sans"/>
                <a:ea typeface="Open Sans"/>
                <a:cs typeface="Open Sans"/>
                <a:sym typeface="Open Sans"/>
              </a:rPr>
              <a:t>Redusere kostnader: </a:t>
            </a:r>
            <a:endParaRPr b="1" sz="24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B9E9F6"/>
                </a:solidFill>
                <a:latin typeface="Open Sans"/>
                <a:ea typeface="Open Sans"/>
                <a:cs typeface="Open Sans"/>
                <a:sym typeface="Open Sans"/>
              </a:rPr>
              <a:t>Reduser bibliotekets budsjettutgifter ved å unngå dyre og restriktive lisenser for kommersielle publikasjoner. I stedet kan lærere og studenter få råd om OER-alternativer til pensumlitteratur. Denne besparelsen bidrar til en bærekraftig Open Access-omlegging av bibliotek- og universitetsbudsjettene på lang sikt.</a:t>
            </a:r>
            <a:endParaRPr b="0" i="0" sz="2400" u="none" cap="none" strike="noStrike">
              <a:solidFill>
                <a:srgbClr val="B9E9F6"/>
              </a:solidFill>
              <a:latin typeface="Arial"/>
              <a:ea typeface="Arial"/>
              <a:cs typeface="Arial"/>
              <a:sym typeface="Arial"/>
            </a:endParaRPr>
          </a:p>
        </p:txBody>
      </p:sp>
      <p:sp>
        <p:nvSpPr>
          <p:cNvPr id="585" name="Google Shape;585;p49"/>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6" name="Google Shape;586;p4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87" name="Google Shape;587;p4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88" name="Google Shape;588;p49"/>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Fordeler</a:t>
            </a:r>
            <a:r>
              <a:rPr b="1" lang="en" sz="2700">
                <a:solidFill>
                  <a:srgbClr val="004993"/>
                </a:solidFill>
                <a:latin typeface="Open Sans"/>
                <a:ea typeface="Open Sans"/>
                <a:cs typeface="Open Sans"/>
                <a:sym typeface="Open Sans"/>
              </a:rPr>
              <a:t> </a:t>
            </a:r>
            <a:endParaRPr b="1" sz="27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med åpen utdanning for</a:t>
            </a:r>
            <a:r>
              <a:rPr b="1" lang="en" sz="2700">
                <a:solidFill>
                  <a:schemeClr val="lt1"/>
                </a:solidFill>
                <a:latin typeface="Open Sans"/>
                <a:ea typeface="Open Sans"/>
                <a:cs typeface="Open Sans"/>
                <a:sym typeface="Open Sans"/>
              </a:rPr>
              <a:t> </a:t>
            </a:r>
            <a:r>
              <a:rPr b="1" lang="en" sz="2700">
                <a:solidFill>
                  <a:srgbClr val="FFDE59"/>
                </a:solidFill>
                <a:latin typeface="Open Sans"/>
                <a:ea typeface="Open Sans"/>
                <a:cs typeface="Open Sans"/>
                <a:sym typeface="Open Sans"/>
              </a:rPr>
              <a:t>bibliotekarer</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5"/>
          <p:cNvSpPr txBox="1"/>
          <p:nvPr/>
        </p:nvSpPr>
        <p:spPr>
          <a:xfrm>
            <a:off x="3907675" y="1560425"/>
            <a:ext cx="4798800" cy="156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lang="en" sz="4500">
                <a:solidFill>
                  <a:srgbClr val="004993"/>
                </a:solidFill>
                <a:latin typeface="Open Sans"/>
                <a:ea typeface="Open Sans"/>
                <a:cs typeface="Open Sans"/>
                <a:sym typeface="Open Sans"/>
              </a:rPr>
              <a:t>Hva er </a:t>
            </a:r>
            <a:endParaRPr b="1" sz="45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lang="en" sz="4500">
                <a:solidFill>
                  <a:srgbClr val="004993"/>
                </a:solidFill>
                <a:latin typeface="Open Sans"/>
                <a:ea typeface="Open Sans"/>
                <a:cs typeface="Open Sans"/>
                <a:sym typeface="Open Sans"/>
              </a:rPr>
              <a:t>åpne lisenser?</a:t>
            </a:r>
            <a:endParaRPr b="1" i="0" sz="4600" u="none" cap="none" strike="noStrike">
              <a:solidFill>
                <a:srgbClr val="004993"/>
              </a:solidFill>
              <a:latin typeface="Open Sans"/>
              <a:ea typeface="Open Sans"/>
              <a:cs typeface="Open Sans"/>
              <a:sym typeface="Open Sans"/>
            </a:endParaRPr>
          </a:p>
        </p:txBody>
      </p:sp>
      <p:sp>
        <p:nvSpPr>
          <p:cNvPr id="100" name="Google Shape;100;p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1" name="Google Shape;101;p5"/>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02" name="Google Shape;102;p5"/>
          <p:cNvSpPr txBox="1"/>
          <p:nvPr/>
        </p:nvSpPr>
        <p:spPr>
          <a:xfrm>
            <a:off x="1316037" y="1560437"/>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03" name="Google Shape;103;p5"/>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04" name="Google Shape;104;p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92" name="Shape 592"/>
        <p:cNvGrpSpPr/>
        <p:nvPr/>
      </p:nvGrpSpPr>
      <p:grpSpPr>
        <a:xfrm>
          <a:off x="0" y="0"/>
          <a:ext cx="0" cy="0"/>
          <a:chOff x="0" y="0"/>
          <a:chExt cx="0" cy="0"/>
        </a:xfrm>
      </p:grpSpPr>
      <p:sp>
        <p:nvSpPr>
          <p:cNvPr id="593" name="Google Shape;593;p50"/>
          <p:cNvSpPr txBox="1"/>
          <p:nvPr/>
        </p:nvSpPr>
        <p:spPr>
          <a:xfrm>
            <a:off x="3112625" y="-35875"/>
            <a:ext cx="5922300" cy="4597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 sz="1800">
                <a:solidFill>
                  <a:srgbClr val="B9E9F6"/>
                </a:solidFill>
                <a:latin typeface="Open Sans"/>
                <a:ea typeface="Open Sans"/>
                <a:cs typeface="Open Sans"/>
                <a:sym typeface="Open Sans"/>
              </a:rPr>
              <a:t>Tiltrekke nye bibliotekarer til yrket: </a:t>
            </a:r>
            <a:r>
              <a:rPr lang="en" sz="1800">
                <a:solidFill>
                  <a:srgbClr val="B9E9F6"/>
                </a:solidFill>
                <a:latin typeface="Open Sans"/>
                <a:ea typeface="Open Sans"/>
                <a:cs typeface="Open Sans"/>
                <a:sym typeface="Open Sans"/>
              </a:rPr>
              <a:t>Den sterke koblingen mellom åpen utdanning og sosial rettferdighet gjør bibliotekaryrket til et attraktivt karrierevalg for nye yrkesutøvere og nye årskull av bibliotekarer.</a:t>
            </a:r>
            <a:endParaRPr i="0" sz="18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 sz="1800">
                <a:solidFill>
                  <a:srgbClr val="B9E9F6"/>
                </a:solidFill>
                <a:latin typeface="Open Sans"/>
                <a:ea typeface="Open Sans"/>
                <a:cs typeface="Open Sans"/>
                <a:sym typeface="Open Sans"/>
              </a:rPr>
              <a:t>Utvide anerkjennelsen: </a:t>
            </a:r>
            <a:r>
              <a:rPr lang="en" sz="1800">
                <a:solidFill>
                  <a:srgbClr val="B9E9F6"/>
                </a:solidFill>
                <a:latin typeface="Open Sans"/>
                <a:ea typeface="Open Sans"/>
                <a:cs typeface="Open Sans"/>
                <a:sym typeface="Open Sans"/>
              </a:rPr>
              <a:t>Utviklere og tilretteleggere av OER får et økende verdensomspennende rykte for sitt arbeid med å fremme åpenhet og universelle verdier. Bibliotekarer og informasjonsspesialister, som allerede er anerkjent som kuratorer av undervisningsressurser, får en enda mer fremtredende rolle med OER.</a:t>
            </a:r>
            <a:endParaRPr b="0" i="0" sz="18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1000"/>
              </a:spcAft>
              <a:buClr>
                <a:schemeClr val="dk1"/>
              </a:buClr>
              <a:buSzPts val="1100"/>
              <a:buFont typeface="Arial"/>
              <a:buNone/>
            </a:pPr>
            <a:r>
              <a:rPr b="1" lang="en" sz="1800">
                <a:solidFill>
                  <a:srgbClr val="B9E9F6"/>
                </a:solidFill>
                <a:latin typeface="Open Sans"/>
                <a:ea typeface="Open Sans"/>
                <a:cs typeface="Open Sans"/>
                <a:sym typeface="Open Sans"/>
              </a:rPr>
              <a:t>Økt gjennomslagskraft og rekkevidde: </a:t>
            </a:r>
            <a:r>
              <a:rPr lang="en" sz="1800">
                <a:solidFill>
                  <a:srgbClr val="B9E9F6"/>
                </a:solidFill>
                <a:latin typeface="Open Sans"/>
                <a:ea typeface="Open Sans"/>
                <a:cs typeface="Open Sans"/>
                <a:sym typeface="Open Sans"/>
              </a:rPr>
              <a:t>Bidra til å utvide bibliotekarers rekkevidde og innflytelse utover deres egen institusjon.</a:t>
            </a:r>
            <a:endParaRPr b="0" i="0" sz="1800" u="none" cap="none" strike="noStrike">
              <a:solidFill>
                <a:srgbClr val="B9E9F6"/>
              </a:solidFill>
              <a:latin typeface="Open Sans"/>
              <a:ea typeface="Open Sans"/>
              <a:cs typeface="Open Sans"/>
              <a:sym typeface="Open Sans"/>
            </a:endParaRPr>
          </a:p>
        </p:txBody>
      </p:sp>
      <p:sp>
        <p:nvSpPr>
          <p:cNvPr id="594" name="Google Shape;594;p5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p5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 name="Google Shape;596;p5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7" name="Google Shape;597;p5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98" name="Google Shape;598;p5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99" name="Google Shape;599;p50"/>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Fordeler</a:t>
            </a:r>
            <a:r>
              <a:rPr b="1" lang="en" sz="2700">
                <a:solidFill>
                  <a:srgbClr val="004993"/>
                </a:solidFill>
                <a:latin typeface="Open Sans"/>
                <a:ea typeface="Open Sans"/>
                <a:cs typeface="Open Sans"/>
                <a:sym typeface="Open Sans"/>
              </a:rPr>
              <a:t> </a:t>
            </a:r>
            <a:endParaRPr b="1" sz="27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med åpen utdanning for</a:t>
            </a:r>
            <a:r>
              <a:rPr b="1" lang="en" sz="2700">
                <a:solidFill>
                  <a:schemeClr val="lt1"/>
                </a:solidFill>
                <a:latin typeface="Open Sans"/>
                <a:ea typeface="Open Sans"/>
                <a:cs typeface="Open Sans"/>
                <a:sym typeface="Open Sans"/>
              </a:rPr>
              <a:t> </a:t>
            </a:r>
            <a:r>
              <a:rPr b="1" lang="en" sz="2700">
                <a:solidFill>
                  <a:srgbClr val="FFDE59"/>
                </a:solidFill>
                <a:latin typeface="Open Sans"/>
                <a:ea typeface="Open Sans"/>
                <a:cs typeface="Open Sans"/>
                <a:sym typeface="Open Sans"/>
              </a:rPr>
              <a:t>bibliotekarer</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03" name="Shape 603"/>
        <p:cNvGrpSpPr/>
        <p:nvPr/>
      </p:nvGrpSpPr>
      <p:grpSpPr>
        <a:xfrm>
          <a:off x="0" y="0"/>
          <a:ext cx="0" cy="0"/>
          <a:chOff x="0" y="0"/>
          <a:chExt cx="0" cy="0"/>
        </a:xfrm>
      </p:grpSpPr>
      <p:sp>
        <p:nvSpPr>
          <p:cNvPr id="604" name="Google Shape;604;p51"/>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 name="Google Shape;605;p5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 name="Google Shape;606;p51"/>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7" name="Google Shape;607;p5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08" name="Google Shape;608;p5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09" name="Google Shape;609;p51"/>
          <p:cNvSpPr txBox="1"/>
          <p:nvPr/>
        </p:nvSpPr>
        <p:spPr>
          <a:xfrm>
            <a:off x="3046700" y="246450"/>
            <a:ext cx="6064500" cy="4096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000"/>
              </a:spcBef>
              <a:spcAft>
                <a:spcPts val="0"/>
              </a:spcAft>
              <a:buClr>
                <a:schemeClr val="dk1"/>
              </a:buClr>
              <a:buSzPts val="1100"/>
              <a:buFont typeface="Arial"/>
              <a:buNone/>
            </a:pPr>
            <a:r>
              <a:rPr b="1" lang="en" sz="1900">
                <a:solidFill>
                  <a:srgbClr val="B9E9F6"/>
                </a:solidFill>
                <a:latin typeface="Open Sans"/>
                <a:ea typeface="Open Sans"/>
                <a:cs typeface="Open Sans"/>
                <a:sym typeface="Open Sans"/>
              </a:rPr>
              <a:t>Bidra til å nå bærekraftsmålene: </a:t>
            </a:r>
            <a:r>
              <a:rPr lang="en" sz="1900">
                <a:solidFill>
                  <a:srgbClr val="B9E9F6"/>
                </a:solidFill>
                <a:latin typeface="Open Sans"/>
                <a:ea typeface="Open Sans"/>
                <a:cs typeface="Open Sans"/>
                <a:sym typeface="Open Sans"/>
              </a:rPr>
              <a:t>Gi et konkret og målbart bidrag til oppnåelsen av bærekraftsmålene.</a:t>
            </a:r>
            <a:endParaRPr sz="1900">
              <a:solidFill>
                <a:srgbClr val="B9E9F6"/>
              </a:solidFill>
              <a:latin typeface="Open Sans"/>
              <a:ea typeface="Open Sans"/>
              <a:cs typeface="Open Sans"/>
              <a:sym typeface="Open Sans"/>
            </a:endParaRPr>
          </a:p>
          <a:p>
            <a:pPr indent="0" lvl="0" marL="0" rtl="0" algn="l">
              <a:lnSpc>
                <a:spcPct val="115000"/>
              </a:lnSpc>
              <a:spcBef>
                <a:spcPts val="1000"/>
              </a:spcBef>
              <a:spcAft>
                <a:spcPts val="0"/>
              </a:spcAft>
              <a:buClr>
                <a:schemeClr val="dk1"/>
              </a:buClr>
              <a:buSzPts val="1100"/>
              <a:buFont typeface="Arial"/>
              <a:buNone/>
            </a:pPr>
            <a:r>
              <a:rPr b="1" lang="en" sz="1900">
                <a:solidFill>
                  <a:srgbClr val="B9E9F6"/>
                </a:solidFill>
                <a:latin typeface="Open Sans"/>
                <a:ea typeface="Open Sans"/>
                <a:cs typeface="Open Sans"/>
                <a:sym typeface="Open Sans"/>
              </a:rPr>
              <a:t>I tråd med EDI-strategien: </a:t>
            </a:r>
            <a:r>
              <a:rPr lang="en" sz="1900">
                <a:solidFill>
                  <a:srgbClr val="B9E9F6"/>
                </a:solidFill>
                <a:latin typeface="Open Sans"/>
                <a:ea typeface="Open Sans"/>
                <a:cs typeface="Open Sans"/>
                <a:sym typeface="Open Sans"/>
              </a:rPr>
              <a:t>Bibliotekarer bruker åpen utdanning som et strategisk verktøy for å fremme målene for likestilling, mangfold og inkludering, og sikrer at læringsmiljøene er tilgjengelige og inkluderende for alle.</a:t>
            </a:r>
            <a:endParaRPr sz="1900">
              <a:solidFill>
                <a:srgbClr val="B9E9F6"/>
              </a:solidFill>
              <a:latin typeface="Open Sans"/>
              <a:ea typeface="Open Sans"/>
              <a:cs typeface="Open Sans"/>
              <a:sym typeface="Open Sans"/>
            </a:endParaRPr>
          </a:p>
          <a:p>
            <a:pPr indent="0" lvl="0" marL="0" rtl="0" algn="l">
              <a:lnSpc>
                <a:spcPct val="115000"/>
              </a:lnSpc>
              <a:spcBef>
                <a:spcPts val="1000"/>
              </a:spcBef>
              <a:spcAft>
                <a:spcPts val="1000"/>
              </a:spcAft>
              <a:buClr>
                <a:schemeClr val="dk1"/>
              </a:buClr>
              <a:buSzPts val="1100"/>
              <a:buFont typeface="Arial"/>
              <a:buNone/>
            </a:pPr>
            <a:r>
              <a:rPr b="1" lang="en" sz="1900">
                <a:solidFill>
                  <a:srgbClr val="B9E9F6"/>
                </a:solidFill>
                <a:latin typeface="Open Sans"/>
                <a:ea typeface="Open Sans"/>
                <a:cs typeface="Open Sans"/>
                <a:sym typeface="Open Sans"/>
              </a:rPr>
              <a:t>Støtt kolleger og bli støttet av kolleger: </a:t>
            </a:r>
            <a:r>
              <a:rPr lang="en" sz="1900">
                <a:solidFill>
                  <a:srgbClr val="B9E9F6"/>
                </a:solidFill>
                <a:latin typeface="Open Sans"/>
                <a:ea typeface="Open Sans"/>
                <a:cs typeface="Open Sans"/>
                <a:sym typeface="Open Sans"/>
              </a:rPr>
              <a:t>Bibliotekarer fremmer livslang læring ved å tilby varierte utdanningsmuligheter og fremme gjensidig støtte i lokalsamfunnet.</a:t>
            </a:r>
            <a:endParaRPr sz="1900">
              <a:solidFill>
                <a:srgbClr val="B9E9F6"/>
              </a:solidFill>
              <a:latin typeface="Open Sans"/>
              <a:ea typeface="Open Sans"/>
              <a:cs typeface="Open Sans"/>
              <a:sym typeface="Open Sans"/>
            </a:endParaRPr>
          </a:p>
        </p:txBody>
      </p:sp>
      <p:sp>
        <p:nvSpPr>
          <p:cNvPr id="610" name="Google Shape;610;p51"/>
          <p:cNvSpPr txBox="1"/>
          <p:nvPr/>
        </p:nvSpPr>
        <p:spPr>
          <a:xfrm>
            <a:off x="232200" y="1505375"/>
            <a:ext cx="26334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Fordeler</a:t>
            </a:r>
            <a:r>
              <a:rPr b="1" lang="en" sz="2700">
                <a:solidFill>
                  <a:srgbClr val="004993"/>
                </a:solidFill>
                <a:latin typeface="Open Sans"/>
                <a:ea typeface="Open Sans"/>
                <a:cs typeface="Open Sans"/>
                <a:sym typeface="Open Sans"/>
              </a:rPr>
              <a:t> </a:t>
            </a:r>
            <a:endParaRPr b="1" sz="2700">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lang="en" sz="2700">
                <a:solidFill>
                  <a:srgbClr val="004993"/>
                </a:solidFill>
                <a:latin typeface="Open Sans"/>
                <a:ea typeface="Open Sans"/>
                <a:cs typeface="Open Sans"/>
                <a:sym typeface="Open Sans"/>
              </a:rPr>
              <a:t>med åpen utdanning for</a:t>
            </a:r>
            <a:r>
              <a:rPr b="1" lang="en" sz="2700">
                <a:solidFill>
                  <a:schemeClr val="lt1"/>
                </a:solidFill>
                <a:latin typeface="Open Sans"/>
                <a:ea typeface="Open Sans"/>
                <a:cs typeface="Open Sans"/>
                <a:sym typeface="Open Sans"/>
              </a:rPr>
              <a:t> </a:t>
            </a:r>
            <a:r>
              <a:rPr b="1" lang="en" sz="2700">
                <a:solidFill>
                  <a:srgbClr val="FFDE59"/>
                </a:solidFill>
                <a:latin typeface="Open Sans"/>
                <a:ea typeface="Open Sans"/>
                <a:cs typeface="Open Sans"/>
                <a:sym typeface="Open Sans"/>
              </a:rPr>
              <a:t>bibliotekarer</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14" name="Shape 614"/>
        <p:cNvGrpSpPr/>
        <p:nvPr/>
      </p:nvGrpSpPr>
      <p:grpSpPr>
        <a:xfrm>
          <a:off x="0" y="0"/>
          <a:ext cx="0" cy="0"/>
          <a:chOff x="0" y="0"/>
          <a:chExt cx="0" cy="0"/>
        </a:xfrm>
      </p:grpSpPr>
      <p:sp>
        <p:nvSpPr>
          <p:cNvPr id="615" name="Google Shape;615;g306b46cefb6_0_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16" name="Google Shape;616;g306b46cefb6_0_2"/>
          <p:cNvPicPr preferRelativeResize="0"/>
          <p:nvPr/>
        </p:nvPicPr>
        <p:blipFill rotWithShape="1">
          <a:blip r:embed="rId3">
            <a:alphaModFix/>
          </a:blip>
          <a:srcRect b="0" l="0" r="0" t="0"/>
          <a:stretch/>
        </p:blipFill>
        <p:spPr>
          <a:xfrm>
            <a:off x="1587916" y="551030"/>
            <a:ext cx="2464350" cy="1870859"/>
          </a:xfrm>
          <a:prstGeom prst="rect">
            <a:avLst/>
          </a:prstGeom>
          <a:noFill/>
          <a:ln>
            <a:noFill/>
          </a:ln>
        </p:spPr>
      </p:pic>
      <p:cxnSp>
        <p:nvCxnSpPr>
          <p:cNvPr id="617" name="Google Shape;617;g306b46cefb6_0_2"/>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618" name="Google Shape;618;g306b46cefb6_0_2"/>
          <p:cNvPicPr preferRelativeResize="0"/>
          <p:nvPr/>
        </p:nvPicPr>
        <p:blipFill rotWithShape="1">
          <a:blip r:embed="rId4">
            <a:alphaModFix/>
          </a:blip>
          <a:srcRect b="0" l="0" r="0" t="0"/>
          <a:stretch/>
        </p:blipFill>
        <p:spPr>
          <a:xfrm>
            <a:off x="149258" y="4670911"/>
            <a:ext cx="1062458" cy="371741"/>
          </a:xfrm>
          <a:prstGeom prst="rect">
            <a:avLst/>
          </a:prstGeom>
          <a:noFill/>
          <a:ln>
            <a:noFill/>
          </a:ln>
        </p:spPr>
      </p:pic>
      <p:pic>
        <p:nvPicPr>
          <p:cNvPr id="619" name="Google Shape;619;g306b46cefb6_0_2"/>
          <p:cNvPicPr preferRelativeResize="0"/>
          <p:nvPr/>
        </p:nvPicPr>
        <p:blipFill rotWithShape="1">
          <a:blip r:embed="rId5">
            <a:alphaModFix/>
          </a:blip>
          <a:srcRect b="0" l="0" r="0" t="0"/>
          <a:stretch/>
        </p:blipFill>
        <p:spPr>
          <a:xfrm>
            <a:off x="7598730" y="4629383"/>
            <a:ext cx="1376119" cy="401190"/>
          </a:xfrm>
          <a:prstGeom prst="rect">
            <a:avLst/>
          </a:prstGeom>
          <a:noFill/>
          <a:ln>
            <a:noFill/>
          </a:ln>
        </p:spPr>
      </p:pic>
      <p:pic>
        <p:nvPicPr>
          <p:cNvPr id="620" name="Google Shape;620;g306b46cefb6_0_2"/>
          <p:cNvPicPr preferRelativeResize="0"/>
          <p:nvPr/>
        </p:nvPicPr>
        <p:blipFill rotWithShape="1">
          <a:blip r:embed="rId6">
            <a:alphaModFix/>
          </a:blip>
          <a:srcRect b="0" l="0" r="0" t="0"/>
          <a:stretch/>
        </p:blipFill>
        <p:spPr>
          <a:xfrm>
            <a:off x="6795810" y="4618955"/>
            <a:ext cx="713236" cy="401190"/>
          </a:xfrm>
          <a:prstGeom prst="rect">
            <a:avLst/>
          </a:prstGeom>
          <a:noFill/>
          <a:ln>
            <a:noFill/>
          </a:ln>
        </p:spPr>
      </p:pic>
      <p:sp>
        <p:nvSpPr>
          <p:cNvPr id="621" name="Google Shape;621;g306b46cefb6_0_2"/>
          <p:cNvSpPr txBox="1"/>
          <p:nvPr/>
        </p:nvSpPr>
        <p:spPr>
          <a:xfrm>
            <a:off x="1127550" y="2647633"/>
            <a:ext cx="7359900" cy="1458600"/>
          </a:xfrm>
          <a:prstGeom prst="rect">
            <a:avLst/>
          </a:prstGeom>
          <a:noFill/>
          <a:ln>
            <a:noFill/>
          </a:ln>
        </p:spPr>
        <p:txBody>
          <a:bodyPr anchorCtr="0" anchor="t" bIns="112500" lIns="112500" spcFirstLastPara="1" rIns="112500" wrap="square" tIns="112500">
            <a:spAutoFit/>
          </a:bodyPr>
          <a:lstStyle/>
          <a:p>
            <a:pPr indent="0" lvl="0" marL="0" marR="0" rtl="0" algn="ctr">
              <a:lnSpc>
                <a:spcPct val="115000"/>
              </a:lnSpc>
              <a:spcBef>
                <a:spcPts val="1500"/>
              </a:spcBef>
              <a:spcAft>
                <a:spcPts val="0"/>
              </a:spcAft>
              <a:buClr>
                <a:srgbClr val="000000"/>
              </a:buClr>
              <a:buSzPts val="1000"/>
              <a:buFont typeface="Arial"/>
              <a:buNone/>
            </a:pPr>
            <a:r>
              <a:rPr b="0" i="0" lang="en" sz="1000" u="none" cap="none" strike="noStrike">
                <a:solidFill>
                  <a:srgbClr val="000000"/>
                </a:solidFill>
                <a:latin typeface="Open Sans"/>
                <a:ea typeface="Open Sans"/>
                <a:cs typeface="Open Sans"/>
                <a:sym typeface="Open Sans"/>
              </a:rPr>
              <a:t>“</a:t>
            </a:r>
            <a:r>
              <a:rPr lang="en" sz="1000">
                <a:latin typeface="Open Sans"/>
                <a:ea typeface="Open Sans"/>
                <a:cs typeface="Open Sans"/>
                <a:sym typeface="Open Sans"/>
              </a:rPr>
              <a:t>Norwegi</a:t>
            </a:r>
            <a:r>
              <a:rPr b="0" i="0" lang="en" sz="1000" u="none" cap="none" strike="noStrike">
                <a:solidFill>
                  <a:srgbClr val="000000"/>
                </a:solidFill>
                <a:latin typeface="Open Sans"/>
                <a:ea typeface="Open Sans"/>
                <a:cs typeface="Open Sans"/>
                <a:sym typeface="Open Sans"/>
              </a:rPr>
              <a:t>an_</a:t>
            </a:r>
            <a:r>
              <a:rPr b="0" i="0" lang="en" sz="1000" u="none" cap="none" strike="noStrike">
                <a:solidFill>
                  <a:schemeClr val="dk1"/>
                </a:solidFill>
                <a:latin typeface="Open Sans"/>
                <a:ea typeface="Open Sans"/>
                <a:cs typeface="Open Sans"/>
                <a:sym typeface="Open Sans"/>
              </a:rPr>
              <a:t>OE Benefits - ENOEL Toolkit</a:t>
            </a:r>
            <a:r>
              <a:rPr b="0" i="0" lang="en" sz="1000" u="none" cap="none" strike="noStrike">
                <a:solidFill>
                  <a:srgbClr val="000000"/>
                </a:solidFill>
                <a:latin typeface="Open Sans"/>
                <a:ea typeface="Open Sans"/>
                <a:cs typeface="Open Sans"/>
                <a:sym typeface="Open Sans"/>
              </a:rPr>
              <a:t>” is an adaptation of “An ENOEL Toolkit” (</a:t>
            </a:r>
            <a:r>
              <a:rPr lang="en" sz="1000">
                <a:latin typeface="Open Sans"/>
                <a:ea typeface="Open Sans"/>
                <a:cs typeface="Open Sans"/>
                <a:sym typeface="Open Sans"/>
              </a:rPr>
              <a:t>v</a:t>
            </a:r>
            <a:r>
              <a:rPr b="0" i="0" lang="en" sz="1000" u="none" cap="none" strike="noStrike">
                <a:solidFill>
                  <a:srgbClr val="000000"/>
                </a:solidFill>
                <a:latin typeface="Open Sans"/>
                <a:ea typeface="Open Sans"/>
                <a:cs typeface="Open Sans"/>
                <a:sym typeface="Open Sans"/>
              </a:rPr>
              <a:t>ersion 4) published as of </a:t>
            </a:r>
            <a:r>
              <a:rPr lang="en" sz="1000">
                <a:latin typeface="Open Sans"/>
                <a:ea typeface="Open Sans"/>
                <a:cs typeface="Open Sans"/>
                <a:sym typeface="Open Sans"/>
              </a:rPr>
              <a:t>September </a:t>
            </a:r>
            <a:r>
              <a:rPr b="0" i="0" lang="en" sz="1000" u="none" cap="none" strike="noStrike">
                <a:solidFill>
                  <a:srgbClr val="000000"/>
                </a:solidFill>
                <a:latin typeface="Open Sans"/>
                <a:ea typeface="Open Sans"/>
                <a:cs typeface="Open Sans"/>
                <a:sym typeface="Open Sans"/>
              </a:rPr>
              <a:t>202</a:t>
            </a:r>
            <a:r>
              <a:rPr lang="en" sz="1000">
                <a:latin typeface="Open Sans"/>
                <a:ea typeface="Open Sans"/>
                <a:cs typeface="Open Sans"/>
                <a:sym typeface="Open Sans"/>
              </a:rPr>
              <a:t>4</a:t>
            </a:r>
            <a:r>
              <a:rPr b="0" i="0" lang="en" sz="1000" u="sng" cap="none" strike="noStrike">
                <a:solidFill>
                  <a:schemeClr val="hlink"/>
                </a:solidFill>
                <a:latin typeface="Open Sans"/>
                <a:ea typeface="Open Sans"/>
                <a:cs typeface="Open Sans"/>
                <a:sym typeface="Open Sans"/>
                <a:hlinkClick r:id="rId7"/>
              </a:rPr>
              <a:t> </a:t>
            </a:r>
            <a:r>
              <a:rPr b="0" i="0" lang="en" sz="1000" u="sng" cap="none" strike="noStrike">
                <a:solidFill>
                  <a:srgbClr val="004993"/>
                </a:solidFill>
                <a:latin typeface="Open Sans"/>
                <a:ea typeface="Open Sans"/>
                <a:cs typeface="Open Sans"/>
                <a:sym typeface="Open Sans"/>
                <a:hlinkClick r:id="rId8">
                  <a:extLst>
                    <a:ext uri="{A12FA001-AC4F-418D-AE19-62706E023703}">
                      <ahyp:hlinkClr val="tx"/>
                    </a:ext>
                  </a:extLst>
                </a:hlinkClick>
              </a:rPr>
              <a:t>here</a:t>
            </a:r>
            <a:r>
              <a:rPr b="0" i="0" lang="en" sz="1000" u="none" cap="none" strike="noStrike">
                <a:solidFill>
                  <a:srgbClr val="000000"/>
                </a:solidFill>
                <a:latin typeface="Open Sans"/>
                <a:ea typeface="Open Sans"/>
                <a:cs typeface="Open Sans"/>
                <a:sym typeface="Open Sans"/>
              </a:rPr>
              <a:t> (the “Original Work”), licensed by</a:t>
            </a:r>
            <a:r>
              <a:rPr b="0" i="0" lang="en" sz="1000" u="sng" cap="none" strike="noStrike">
                <a:solidFill>
                  <a:srgbClr val="000000"/>
                </a:solidFill>
                <a:latin typeface="Open Sans"/>
                <a:ea typeface="Open Sans"/>
                <a:cs typeface="Open Sans"/>
                <a:sym typeface="Open Sans"/>
                <a:hlinkClick r:id="rId9">
                  <a:extLst>
                    <a:ext uri="{A12FA001-AC4F-418D-AE19-62706E023703}">
                      <ahyp:hlinkClr val="tx"/>
                    </a:ext>
                  </a:extLst>
                </a:hlinkClick>
              </a:rPr>
              <a:t> </a:t>
            </a:r>
            <a:r>
              <a:rPr b="0" i="0" lang="en" sz="1000" u="sng" cap="none" strike="noStrike">
                <a:solidFill>
                  <a:srgbClr val="1155CC"/>
                </a:solidFill>
                <a:latin typeface="Open Sans"/>
                <a:ea typeface="Open Sans"/>
                <a:cs typeface="Open Sans"/>
                <a:sym typeface="Open Sans"/>
                <a:hlinkClick r:id="rId10">
                  <a:extLst>
                    <a:ext uri="{A12FA001-AC4F-418D-AE19-62706E023703}">
                      <ahyp:hlinkClr val="tx"/>
                    </a:ext>
                  </a:extLst>
                </a:hlinkClick>
              </a:rPr>
              <a:t>SPARC Europe</a:t>
            </a:r>
            <a:r>
              <a:rPr b="0" i="0" lang="en" sz="1000" u="none" cap="none" strike="noStrike">
                <a:solidFill>
                  <a:srgbClr val="000000"/>
                </a:solidFill>
                <a:latin typeface="Open Sans"/>
                <a:ea typeface="Open Sans"/>
                <a:cs typeface="Open Sans"/>
                <a:sym typeface="Open Sans"/>
              </a:rPr>
              <a:t> (curated by</a:t>
            </a:r>
            <a:r>
              <a:rPr b="0" i="0" lang="en" sz="1000" u="none" cap="none" strike="noStrike">
                <a:solidFill>
                  <a:srgbClr val="000000"/>
                </a:solidFill>
                <a:uFill>
                  <a:noFill/>
                </a:uFill>
                <a:latin typeface="Open Sans"/>
                <a:ea typeface="Open Sans"/>
                <a:cs typeface="Open Sans"/>
                <a:sym typeface="Open Sans"/>
                <a:hlinkClick r:id="rId11">
                  <a:extLst>
                    <a:ext uri="{A12FA001-AC4F-418D-AE19-62706E023703}">
                      <ahyp:hlinkClr val="tx"/>
                    </a:ext>
                  </a:extLst>
                </a:hlinkClick>
              </a:rPr>
              <a:t> </a:t>
            </a:r>
            <a:r>
              <a:rPr b="0" i="0" lang="en" sz="1000" u="sng" cap="none" strike="noStrike">
                <a:solidFill>
                  <a:srgbClr val="2A6496"/>
                </a:solidFill>
                <a:latin typeface="Open Sans"/>
                <a:ea typeface="Open Sans"/>
                <a:cs typeface="Open Sans"/>
                <a:sym typeface="Open Sans"/>
                <a:hlinkClick r:id="rId12">
                  <a:extLst>
                    <a:ext uri="{A12FA001-AC4F-418D-AE19-62706E023703}">
                      <ahyp:hlinkClr val="tx"/>
                    </a:ext>
                  </a:extLst>
                </a:hlinkClick>
              </a:rPr>
              <a:t>The European Network of Open Education Librarians</a:t>
            </a:r>
            <a:r>
              <a:rPr b="0" i="0" lang="en" sz="1000" u="none" cap="none" strike="noStrike">
                <a:solidFill>
                  <a:srgbClr val="333333"/>
                </a:solidFill>
                <a:latin typeface="Open Sans"/>
                <a:ea typeface="Open Sans"/>
                <a:cs typeface="Open Sans"/>
                <a:sym typeface="Open Sans"/>
              </a:rPr>
              <a:t>) </a:t>
            </a:r>
            <a:r>
              <a:rPr b="0" i="0" lang="en" sz="1000" u="none" cap="none" strike="noStrike">
                <a:solidFill>
                  <a:srgbClr val="000000"/>
                </a:solidFill>
                <a:latin typeface="Open Sans"/>
                <a:ea typeface="Open Sans"/>
                <a:cs typeface="Open Sans"/>
                <a:sym typeface="Open Sans"/>
              </a:rPr>
              <a:t>under a</a:t>
            </a:r>
            <a:r>
              <a:rPr b="0" i="0" lang="en" sz="1000" u="none" cap="none" strike="noStrike">
                <a:solidFill>
                  <a:srgbClr val="000000"/>
                </a:solidFill>
                <a:uFill>
                  <a:noFill/>
                </a:uFill>
                <a:latin typeface="Open Sans"/>
                <a:ea typeface="Open Sans"/>
                <a:cs typeface="Open Sans"/>
                <a:sym typeface="Open Sans"/>
                <a:hlinkClick r:id="rId13">
                  <a:extLst>
                    <a:ext uri="{A12FA001-AC4F-418D-AE19-62706E023703}">
                      <ahyp:hlinkClr val="tx"/>
                    </a:ext>
                  </a:extLst>
                </a:hlinkClick>
              </a:rPr>
              <a:t> </a:t>
            </a:r>
            <a:r>
              <a:rPr b="0" i="0" lang="en" sz="1000" u="sng" cap="none" strike="noStrike">
                <a:solidFill>
                  <a:srgbClr val="1155CC"/>
                </a:solidFill>
                <a:latin typeface="Open Sans"/>
                <a:ea typeface="Open Sans"/>
                <a:cs typeface="Open Sans"/>
                <a:sym typeface="Open Sans"/>
                <a:hlinkClick r:id="rId14">
                  <a:extLst>
                    <a:ext uri="{A12FA001-AC4F-418D-AE19-62706E023703}">
                      <ahyp:hlinkClr val="tx"/>
                    </a:ext>
                  </a:extLst>
                </a:hlinkClick>
              </a:rPr>
              <a:t>Creative Commons Attribution 4.0 International License</a:t>
            </a:r>
            <a:r>
              <a:rPr b="0" i="0" lang="en" sz="1000" u="none" cap="none" strike="noStrike">
                <a:solidFill>
                  <a:srgbClr val="000000"/>
                </a:solidFill>
                <a:latin typeface="Open Sans"/>
                <a:ea typeface="Open Sans"/>
                <a:cs typeface="Open Sans"/>
                <a:sym typeface="Open Sans"/>
              </a:rPr>
              <a:t>. This adaptation is made and published by SPARC EUROPE (the “Adapter”) under a</a:t>
            </a:r>
            <a:r>
              <a:rPr b="0" i="0" lang="en" sz="1000" u="none" cap="none" strike="noStrike">
                <a:solidFill>
                  <a:srgbClr val="000000"/>
                </a:solidFill>
                <a:uFill>
                  <a:noFill/>
                </a:uFill>
                <a:latin typeface="Open Sans"/>
                <a:ea typeface="Open Sans"/>
                <a:cs typeface="Open Sans"/>
                <a:sym typeface="Open Sans"/>
                <a:hlinkClick r:id="rId15">
                  <a:extLst>
                    <a:ext uri="{A12FA001-AC4F-418D-AE19-62706E023703}">
                      <ahyp:hlinkClr val="tx"/>
                    </a:ext>
                  </a:extLst>
                </a:hlinkClick>
              </a:rPr>
              <a:t> </a:t>
            </a:r>
            <a:r>
              <a:rPr b="0" i="0" lang="en" sz="1000" u="sng" cap="none" strike="noStrike">
                <a:solidFill>
                  <a:srgbClr val="1155CC"/>
                </a:solidFill>
                <a:latin typeface="Open Sans"/>
                <a:ea typeface="Open Sans"/>
                <a:cs typeface="Open Sans"/>
                <a:sym typeface="Open Sans"/>
                <a:hlinkClick r:id="rId16">
                  <a:extLst>
                    <a:ext uri="{A12FA001-AC4F-418D-AE19-62706E023703}">
                      <ahyp:hlinkClr val="tx"/>
                    </a:ext>
                  </a:extLst>
                </a:hlinkClick>
              </a:rPr>
              <a:t>Creative Commons Attribution 4.0 International License</a:t>
            </a:r>
            <a:r>
              <a:rPr b="0" i="0" lang="en"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a:t>
            </a:r>
            <a:r>
              <a:rPr lang="en" sz="1000">
                <a:solidFill>
                  <a:schemeClr val="dk1"/>
                </a:solidFill>
                <a:latin typeface="Open Sans"/>
                <a:ea typeface="Open Sans"/>
                <a:cs typeface="Open Sans"/>
                <a:sym typeface="Open Sans"/>
              </a:rPr>
              <a:t>Norwegian</a:t>
            </a:r>
            <a:r>
              <a:rPr b="0" i="0" lang="en" sz="1000" u="none" cap="none" strike="noStrike">
                <a:solidFill>
                  <a:srgbClr val="000000"/>
                </a:solidFill>
                <a:latin typeface="Open Sans"/>
                <a:ea typeface="Open Sans"/>
                <a:cs typeface="Open Sans"/>
                <a:sym typeface="Open Sans"/>
              </a:rPr>
              <a:t>.”</a:t>
            </a:r>
            <a:endParaRPr b="0" i="0" sz="10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1000"/>
              </a:spcAft>
              <a:buClr>
                <a:srgbClr val="000000"/>
              </a:buClr>
              <a:buSzPts val="1000"/>
              <a:buFont typeface="Arial"/>
              <a:buNone/>
            </a:pPr>
            <a:r>
              <a:rPr b="0" i="0" lang="en" sz="1000" u="none" cap="none" strike="noStrike">
                <a:solidFill>
                  <a:srgbClr val="000000"/>
                </a:solidFill>
                <a:latin typeface="Open Sans"/>
                <a:ea typeface="Open Sans"/>
                <a:cs typeface="Open Sans"/>
                <a:sym typeface="Open Sans"/>
              </a:rPr>
              <a:t>Special thanks to </a:t>
            </a:r>
            <a:r>
              <a:rPr lang="en" sz="1000">
                <a:latin typeface="Open Sans"/>
                <a:ea typeface="Open Sans"/>
                <a:cs typeface="Open Sans"/>
                <a:sym typeface="Open Sans"/>
              </a:rPr>
              <a:t>Peter Vedal Utnes</a:t>
            </a:r>
            <a:r>
              <a:rPr b="0" i="0" lang="en" sz="1000" u="none" cap="none" strike="noStrike">
                <a:solidFill>
                  <a:srgbClr val="000000"/>
                </a:solidFill>
                <a:latin typeface="Open Sans"/>
                <a:ea typeface="Open Sans"/>
                <a:cs typeface="Open Sans"/>
                <a:sym typeface="Open Sans"/>
              </a:rPr>
              <a:t> for the </a:t>
            </a:r>
            <a:r>
              <a:rPr lang="en" sz="1000">
                <a:solidFill>
                  <a:schemeClr val="dk1"/>
                </a:solidFill>
                <a:latin typeface="Open Sans"/>
                <a:ea typeface="Open Sans"/>
                <a:cs typeface="Open Sans"/>
                <a:sym typeface="Open Sans"/>
              </a:rPr>
              <a:t>Norwegian </a:t>
            </a:r>
            <a:r>
              <a:rPr b="0" i="0" lang="en" sz="1000" u="none" cap="none" strike="noStrike">
                <a:solidFill>
                  <a:srgbClr val="000000"/>
                </a:solidFill>
                <a:latin typeface="Open Sans"/>
                <a:ea typeface="Open Sans"/>
                <a:cs typeface="Open Sans"/>
                <a:sym typeface="Open Sans"/>
              </a:rPr>
              <a:t>translation.</a:t>
            </a:r>
            <a:endParaRPr b="0" i="0" sz="1000" u="none" cap="none" strike="noStrike">
              <a:solidFill>
                <a:srgbClr val="000000"/>
              </a:solidFill>
              <a:latin typeface="Open Sans"/>
              <a:ea typeface="Open Sans"/>
              <a:cs typeface="Open Sans"/>
              <a:sym typeface="Open Sans"/>
            </a:endParaRPr>
          </a:p>
        </p:txBody>
      </p:sp>
      <p:sp>
        <p:nvSpPr>
          <p:cNvPr id="622" name="Google Shape;622;g306b46cefb6_0_2"/>
          <p:cNvSpPr txBox="1"/>
          <p:nvPr/>
        </p:nvSpPr>
        <p:spPr>
          <a:xfrm>
            <a:off x="4479788" y="439816"/>
            <a:ext cx="39639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004993"/>
                </a:solidFill>
                <a:latin typeface="Open Sans"/>
                <a:ea typeface="Open Sans"/>
                <a:cs typeface="Open Sans"/>
                <a:sym typeface="Open Sans"/>
              </a:rPr>
              <a:t>AN ENOEL </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004993"/>
                </a:solidFill>
                <a:latin typeface="Open Sans"/>
                <a:ea typeface="Open Sans"/>
                <a:cs typeface="Open Sans"/>
                <a:sym typeface="Open Sans"/>
              </a:rPr>
              <a:t>TOOLKIT </a:t>
            </a:r>
            <a:endParaRPr b="1" i="0" sz="4600" u="none" cap="none" strike="noStrike">
              <a:solidFill>
                <a:srgbClr val="004993"/>
              </a:solidFill>
              <a:latin typeface="Open Sans"/>
              <a:ea typeface="Open Sans"/>
              <a:cs typeface="Open Sans"/>
              <a:sym typeface="Open Sans"/>
            </a:endParaRPr>
          </a:p>
        </p:txBody>
      </p:sp>
      <p:sp>
        <p:nvSpPr>
          <p:cNvPr id="623" name="Google Shape;623;g306b46cefb6_0_2"/>
          <p:cNvSpPr txBox="1"/>
          <p:nvPr/>
        </p:nvSpPr>
        <p:spPr>
          <a:xfrm>
            <a:off x="2020410" y="70939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n"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6"/>
          <p:cNvSpPr txBox="1"/>
          <p:nvPr/>
        </p:nvSpPr>
        <p:spPr>
          <a:xfrm>
            <a:off x="3897500" y="1214075"/>
            <a:ext cx="45681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lang="en" sz="4500">
                <a:solidFill>
                  <a:srgbClr val="004993"/>
                </a:solidFill>
                <a:latin typeface="Open Sans"/>
                <a:ea typeface="Open Sans"/>
                <a:cs typeface="Open Sans"/>
                <a:sym typeface="Open Sans"/>
              </a:rPr>
              <a:t>Hva kan du gjøre med OER?</a:t>
            </a:r>
            <a:endParaRPr b="1" i="0" sz="4600" u="none" cap="none" strike="noStrike">
              <a:solidFill>
                <a:srgbClr val="004993"/>
              </a:solidFill>
              <a:latin typeface="Open Sans"/>
              <a:ea typeface="Open Sans"/>
              <a:cs typeface="Open Sans"/>
              <a:sym typeface="Open Sans"/>
            </a:endParaRPr>
          </a:p>
        </p:txBody>
      </p:sp>
      <p:sp>
        <p:nvSpPr>
          <p:cNvPr id="110" name="Google Shape;110;p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1" name="Google Shape;111;p6"/>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12" name="Google Shape;112;p6"/>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13" name="Google Shape;113;p6"/>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14" name="Google Shape;114;p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7"/>
          <p:cNvSpPr txBox="1"/>
          <p:nvPr/>
        </p:nvSpPr>
        <p:spPr>
          <a:xfrm>
            <a:off x="3897500" y="1214075"/>
            <a:ext cx="39348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lang="en" sz="4500">
                <a:solidFill>
                  <a:srgbClr val="004993"/>
                </a:solidFill>
                <a:latin typeface="Open Sans"/>
                <a:ea typeface="Open Sans"/>
                <a:cs typeface="Open Sans"/>
                <a:sym typeface="Open Sans"/>
              </a:rPr>
              <a:t>OER </a:t>
            </a:r>
            <a:endParaRPr b="1" sz="45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lang="en" sz="4500">
                <a:solidFill>
                  <a:srgbClr val="004993"/>
                </a:solidFill>
                <a:latin typeface="Open Sans"/>
                <a:ea typeface="Open Sans"/>
                <a:cs typeface="Open Sans"/>
                <a:sym typeface="Open Sans"/>
              </a:rPr>
              <a:t>skal være tilgjengelige</a:t>
            </a:r>
            <a:endParaRPr b="1" i="0" sz="4500" u="none" cap="none" strike="noStrike">
              <a:solidFill>
                <a:srgbClr val="004993"/>
              </a:solidFill>
              <a:latin typeface="Open Sans"/>
              <a:ea typeface="Open Sans"/>
              <a:cs typeface="Open Sans"/>
              <a:sym typeface="Open Sans"/>
            </a:endParaRPr>
          </a:p>
        </p:txBody>
      </p:sp>
      <p:sp>
        <p:nvSpPr>
          <p:cNvPr id="120" name="Google Shape;120;p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1" name="Google Shape;121;p7"/>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22" name="Google Shape;122;p7"/>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23" name="Google Shape;123;p7"/>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24" name="Google Shape;124;p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8"/>
          <p:cNvSpPr txBox="1"/>
          <p:nvPr/>
        </p:nvSpPr>
        <p:spPr>
          <a:xfrm>
            <a:off x="3897500" y="1214075"/>
            <a:ext cx="47988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OER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lang="en" sz="4500">
                <a:solidFill>
                  <a:srgbClr val="004993"/>
                </a:solidFill>
                <a:latin typeface="Open Sans"/>
                <a:ea typeface="Open Sans"/>
                <a:cs typeface="Open Sans"/>
                <a:sym typeface="Open Sans"/>
              </a:rPr>
              <a:t>bør kunne gjenbrukes</a:t>
            </a:r>
            <a:endParaRPr b="1" i="0" sz="4500" u="none" cap="none" strike="noStrike">
              <a:solidFill>
                <a:srgbClr val="004993"/>
              </a:solidFill>
              <a:latin typeface="Open Sans"/>
              <a:ea typeface="Open Sans"/>
              <a:cs typeface="Open Sans"/>
              <a:sym typeface="Open Sans"/>
            </a:endParaRPr>
          </a:p>
        </p:txBody>
      </p:sp>
      <p:sp>
        <p:nvSpPr>
          <p:cNvPr id="130" name="Google Shape;130;p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1" name="Google Shape;131;p8"/>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32" name="Google Shape;132;p8"/>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33" name="Google Shape;133;p8"/>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34" name="Google Shape;134;p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9"/>
          <p:cNvSpPr txBox="1"/>
          <p:nvPr/>
        </p:nvSpPr>
        <p:spPr>
          <a:xfrm>
            <a:off x="2507700" y="1477100"/>
            <a:ext cx="5537400" cy="2055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lang="en" sz="1800">
                <a:solidFill>
                  <a:srgbClr val="004993"/>
                </a:solidFill>
                <a:latin typeface="Open Sans"/>
                <a:ea typeface="Open Sans"/>
                <a:cs typeface="Open Sans"/>
                <a:sym typeface="Open Sans"/>
              </a:rPr>
              <a:t>"Åpne lisenser respekterer opphavsrettsholderens immaterielle rettigheter og gir allmennheten rett til å få tilgang til, gjenbruke, tilpasse og videredistribuere undervisningsmateriell."</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140" name="Google Shape;140;p9"/>
          <p:cNvSpPr txBox="1"/>
          <p:nvPr/>
        </p:nvSpPr>
        <p:spPr>
          <a:xfrm>
            <a:off x="2507700" y="518625"/>
            <a:ext cx="60366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lang="en" sz="3200">
                <a:solidFill>
                  <a:srgbClr val="004993"/>
                </a:solidFill>
                <a:latin typeface="Open Sans"/>
                <a:ea typeface="Open Sans"/>
                <a:cs typeface="Open Sans"/>
                <a:sym typeface="Open Sans"/>
              </a:rPr>
              <a:t>Hva er åpne lisenser?</a:t>
            </a:r>
            <a:endParaRPr b="1" i="0" sz="3200" u="none" cap="none" strike="noStrike">
              <a:solidFill>
                <a:srgbClr val="004993"/>
              </a:solidFill>
              <a:latin typeface="Open Sans"/>
              <a:ea typeface="Open Sans"/>
              <a:cs typeface="Open Sans"/>
              <a:sym typeface="Open Sans"/>
            </a:endParaRPr>
          </a:p>
        </p:txBody>
      </p:sp>
      <p:sp>
        <p:nvSpPr>
          <p:cNvPr id="141" name="Google Shape;141;p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9"/>
          <p:cNvSpPr txBox="1"/>
          <p:nvPr/>
        </p:nvSpPr>
        <p:spPr>
          <a:xfrm>
            <a:off x="2507700" y="3515250"/>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1500" u="sng" cap="none" strike="noStrike">
                <a:solidFill>
                  <a:schemeClr val="hlink"/>
                </a:solidFill>
                <a:latin typeface="Open Sans"/>
                <a:ea typeface="Open Sans"/>
                <a:cs typeface="Open Sans"/>
                <a:sym typeface="Open Sans"/>
                <a:hlinkClick r:id="rId3"/>
              </a:rPr>
              <a:t>https://tinyurl.com/openedrec</a:t>
            </a:r>
            <a:r>
              <a:rPr b="0" i="0" lang="en"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pic>
        <p:nvPicPr>
          <p:cNvPr id="143" name="Google Shape;143;p9"/>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44" name="Google Shape;144;p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45" name="Google Shape;145;p9"/>
          <p:cNvPicPr preferRelativeResize="0"/>
          <p:nvPr/>
        </p:nvPicPr>
        <p:blipFill rotWithShape="1">
          <a:blip r:embed="rId5">
            <a:alphaModFix/>
          </a:blip>
          <a:srcRect b="0" l="0" r="0" t="0"/>
          <a:stretch/>
        </p:blipFill>
        <p:spPr>
          <a:xfrm>
            <a:off x="192058" y="207375"/>
            <a:ext cx="1711881" cy="1299601"/>
          </a:xfrm>
          <a:prstGeom prst="rect">
            <a:avLst/>
          </a:prstGeom>
          <a:noFill/>
          <a:ln>
            <a:noFill/>
          </a:ln>
        </p:spPr>
      </p:pic>
      <p:sp>
        <p:nvSpPr>
          <p:cNvPr id="146" name="Google Shape;146;p9"/>
          <p:cNvSpPr txBox="1"/>
          <p:nvPr/>
        </p:nvSpPr>
        <p:spPr>
          <a:xfrm>
            <a:off x="499697" y="259247"/>
            <a:ext cx="26223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